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14"/>
    <p:sldId id="257" r:id="rId18"/>
    <p:sldId id="258" r:id="rId20"/>
    <p:sldId id="259" r:id="rId22"/>
    <p:sldId id="260" r:id="rId24"/>
    <p:sldId id="261" r:id="rId26"/>
    <p:sldId id="262" r:id="rId28"/>
    <p:sldId id="263" r:id="rId30"/>
    <p:sldId id="264" r:id="rId32"/>
    <p:sldId id="265" r:id="rId34"/>
    <p:sldId id="266" r:id="rId36"/>
    <p:sldId id="267" r:id="rId38"/>
    <p:sldId id="268" r:id="rId40"/>
    <p:sldId id="269" r:id="rId42"/>
    <p:sldId id="270" r:id="rId44"/>
    <p:sldId id="271" r:id="rId46"/>
    <p:sldId id="272" r:id="rId48"/>
    <p:sldId id="273" r:id="rId50"/>
    <p:sldId id="274"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slides/slide2.xml" Type="http://schemas.openxmlformats.org/officeDocument/2006/relationships/slide"/><Relationship Id="rId19" Target="notesSlides/notesSlide2.xml" Type="http://schemas.openxmlformats.org/officeDocument/2006/relationships/notesSlide"/><Relationship Id="rId2" Target="presProps.xml" Type="http://schemas.openxmlformats.org/officeDocument/2006/relationships/presProps"/><Relationship Id="rId20" Target="slides/slide3.xml" Type="http://schemas.openxmlformats.org/officeDocument/2006/relationships/slide"/><Relationship Id="rId21" Target="notesSlides/notesSlide3.xml" Type="http://schemas.openxmlformats.org/officeDocument/2006/relationships/notesSlide"/><Relationship Id="rId22" Target="slides/slide4.xml" Type="http://schemas.openxmlformats.org/officeDocument/2006/relationships/slide"/><Relationship Id="rId23" Target="notesSlides/notesSlide4.xml" Type="http://schemas.openxmlformats.org/officeDocument/2006/relationships/notesSlide"/><Relationship Id="rId24" Target="slides/slide5.xml" Type="http://schemas.openxmlformats.org/officeDocument/2006/relationships/slide"/><Relationship Id="rId25" Target="notesSlides/notesSlide5.xml" Type="http://schemas.openxmlformats.org/officeDocument/2006/relationships/notesSlide"/><Relationship Id="rId26" Target="slides/slide6.xml" Type="http://schemas.openxmlformats.org/officeDocument/2006/relationships/slide"/><Relationship Id="rId27" Target="notesSlides/notesSlide6.xml" Type="http://schemas.openxmlformats.org/officeDocument/2006/relationships/notesSlide"/><Relationship Id="rId28" Target="slides/slide7.xml" Type="http://schemas.openxmlformats.org/officeDocument/2006/relationships/slide"/><Relationship Id="rId29" Target="notesSlides/notesSlide7.xml" Type="http://schemas.openxmlformats.org/officeDocument/2006/relationships/notesSlide"/><Relationship Id="rId3" Target="viewProps.xml" Type="http://schemas.openxmlformats.org/officeDocument/2006/relationships/viewProps"/><Relationship Id="rId30" Target="slides/slide8.xml" Type="http://schemas.openxmlformats.org/officeDocument/2006/relationships/slide"/><Relationship Id="rId31" Target="notesSlides/notesSlide8.xml" Type="http://schemas.openxmlformats.org/officeDocument/2006/relationships/notesSlide"/><Relationship Id="rId32" Target="slides/slide9.xml" Type="http://schemas.openxmlformats.org/officeDocument/2006/relationships/slide"/><Relationship Id="rId33" Target="notesSlides/notesSlide9.xml" Type="http://schemas.openxmlformats.org/officeDocument/2006/relationships/notesSlide"/><Relationship Id="rId34" Target="slides/slide10.xml" Type="http://schemas.openxmlformats.org/officeDocument/2006/relationships/slide"/><Relationship Id="rId35" Target="notesSlides/notesSlide10.xml" Type="http://schemas.openxmlformats.org/officeDocument/2006/relationships/notesSlide"/><Relationship Id="rId36" Target="slides/slide11.xml" Type="http://schemas.openxmlformats.org/officeDocument/2006/relationships/slide"/><Relationship Id="rId37" Target="notesSlides/notesSlide11.xml" Type="http://schemas.openxmlformats.org/officeDocument/2006/relationships/notesSlide"/><Relationship Id="rId38" Target="slides/slide12.xml" Type="http://schemas.openxmlformats.org/officeDocument/2006/relationships/slide"/><Relationship Id="rId39" Target="notesSlides/notesSlide12.xml" Type="http://schemas.openxmlformats.org/officeDocument/2006/relationships/notesSlide"/><Relationship Id="rId4" Target="theme/theme1.xml" Type="http://schemas.openxmlformats.org/officeDocument/2006/relationships/theme"/><Relationship Id="rId40" Target="slides/slide13.xml" Type="http://schemas.openxmlformats.org/officeDocument/2006/relationships/slide"/><Relationship Id="rId41" Target="notesSlides/notesSlide13.xml" Type="http://schemas.openxmlformats.org/officeDocument/2006/relationships/notesSlide"/><Relationship Id="rId42" Target="slides/slide14.xml" Type="http://schemas.openxmlformats.org/officeDocument/2006/relationships/slide"/><Relationship Id="rId43" Target="notesSlides/notesSlide14.xml" Type="http://schemas.openxmlformats.org/officeDocument/2006/relationships/notesSlide"/><Relationship Id="rId44" Target="slides/slide15.xml" Type="http://schemas.openxmlformats.org/officeDocument/2006/relationships/slide"/><Relationship Id="rId45" Target="notesSlides/notesSlide15.xml" Type="http://schemas.openxmlformats.org/officeDocument/2006/relationships/notesSlide"/><Relationship Id="rId46" Target="slides/slide16.xml" Type="http://schemas.openxmlformats.org/officeDocument/2006/relationships/slide"/><Relationship Id="rId47" Target="notesSlides/notesSlide16.xml" Type="http://schemas.openxmlformats.org/officeDocument/2006/relationships/notesSlide"/><Relationship Id="rId48" Target="slides/slide17.xml" Type="http://schemas.openxmlformats.org/officeDocument/2006/relationships/slide"/><Relationship Id="rId49" Target="notesSlides/notesSlide17.xml" Type="http://schemas.openxmlformats.org/officeDocument/2006/relationships/note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Здравствуйте, меня зовут зубарева наталия и мой доклад раскрывает тему того, как музеи взаимодействуют с перемещенными и незаконно приобретенными культурными ценностями.</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одним из первых дел стало судебное разбирательство миссис мензель против коллекционера альберта листа в 1969 году по поводу работы марка шагала "лестница иакова"</a:t>
            </a:r>
          </a:p>
          <a:p>
            <a:pPr lvl="0"/>
            <a:r>
              <a:rPr lang="en-US"/>
              <a:t/>
            </a:r>
          </a:p>
          <a:p>
            <a:pPr lvl="0"/>
            <a:r>
              <a:rPr lang="en-US"/>
              <a:t>Лист приобрел работу у галереи Перлс не зная о том, что она была украдена в 1941 году, когда семейная пара мензель покинула германию спасаясь от преследования</a:t>
            </a:r>
          </a:p>
          <a:p>
            <a:pPr lvl="0"/>
            <a:r>
              <a:rPr lang="en-US"/>
              <a:t>суд постановил что владельцы работы не откладывали свои действия дольше необходимого, тщательно искали работу и действительно могут подтвердить права на обладание ей, поэтому картину надлежит передать им</a:t>
            </a:r>
          </a:p>
          <a:p>
            <a:pPr lvl="0"/>
            <a:r>
              <a:rPr lang="en-US"/>
              <a:t>интересно в данном случае то, что галерею перлз обязали выплатить коллекционеру стоимость картины</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DeWeerth v. Baldinger</a:t>
            </a:r>
          </a:p>
          <a:p>
            <a:pPr lvl="0"/>
            <a:r>
              <a:rPr lang="en-US"/>
              <a:t>и Soloman R. Guggenheim Foundation v. Lubel</a:t>
            </a:r>
          </a:p>
          <a:p>
            <a:pPr lvl="0"/>
            <a:r>
              <a:rPr lang="en-US"/>
              <a:t>этот пример показывает, как дела на самом деле взаимосвязаны с прецедентами</a:t>
            </a:r>
          </a:p>
          <a:p>
            <a:pPr lvl="0"/>
            <a:r>
              <a:rPr lang="en-US"/>
              <a:t>дело деВерт против Балдингер было разрешено в пользу ответчика, Эдит Балдингер, потому что суд постановил, что истец - Герда деВерт недостаточно тщательно искала работу с момента ее исчезновения</a:t>
            </a:r>
          </a:p>
          <a:p>
            <a:pPr lvl="0"/>
            <a:r>
              <a:rPr lang="en-US"/>
              <a:t/>
            </a:r>
          </a:p>
          <a:p>
            <a:pPr lvl="0"/>
            <a:r>
              <a:rPr lang="en-US"/>
              <a:t>когда затем в 1991 году дело галереи гугенхайм против Любель по поводу похищенной гуаши шагала было разрешено в пользу истца учитывая что музей даже не делал публикаций о пропаже работы, герда деВерт вновь подала иск, ссылаясь на то что ее дело не должно было рассматриваться с учетом тщательности ее поисков (и выиграла дело)</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Музей леопольда отказывался возвращать Портрет Уолли, он был изъят американскими властями после выставки в нью йорке, в итоге дело разрешилось примирением - владелице была выплачена компенсация, картина осталась в собственности музея</a:t>
            </a:r>
          </a:p>
          <a:p>
            <a:pPr lvl="0"/>
            <a:r>
              <a:rPr lang="en-US"/>
              <a:t/>
            </a:r>
          </a:p>
          <a:p>
            <a:pPr lvl="0"/>
            <a:r>
              <a:rPr lang="en-US"/>
              <a:t>Музей северной каролины и мадона с младенцем - картину вернули владельцам, те на радостях продали ее музею назад по цене ниже рыночной</a:t>
            </a:r>
          </a:p>
          <a:p>
            <a:pPr lvl="0"/>
            <a:r>
              <a:rPr lang="en-US"/>
              <a:t/>
            </a:r>
          </a:p>
          <a:p>
            <a:pPr lvl="0"/>
            <a:r>
              <a:rPr lang="en-US"/>
              <a:t>музей изящных искусств в бостоне против seger-thomshitz </a:t>
            </a:r>
          </a:p>
          <a:p>
            <a:pPr lvl="0"/>
            <a:r>
              <a:rPr lang="en-US"/>
              <a:t>картина была продана в 1939 но было ли это законно - никто не стал разбираться на основании срока давности - работа осталась в собственности музея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Пример альтман против Австрии - из-за сложностей разбирательств в австрийской судебной системе (огромный налог, пропорциональный стоимости предмета) Мария Альтман подала иск в сша - и выиграла</a:t>
            </a:r>
          </a:p>
          <a:p>
            <a:pPr lvl="0"/>
            <a:r>
              <a:rPr lang="en-US"/>
              <a:t>здесь также показательно то, что хотя портрет адель блох бауэр и является достоянием австрии, общественность в целом поддержала возврат картины и посчитала это моральным долгом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Вторая мировая война оставила перемещенные ценности не только на территории западной европы, но и в ссср, так как советские войска тоже собирали трофеи с целью </a:t>
            </a:r>
          </a:p>
          <a:p>
            <a:pPr lvl="0"/>
            <a:r>
              <a:rPr lang="en-US"/>
              <a:t>"сохранить их от порчи, разрушения или расхищения"</a:t>
            </a:r>
          </a:p>
          <a:p>
            <a:pPr lvl="0"/>
            <a:r>
              <a:rPr lang="en-US"/>
              <a:t> а также получить реституцию за нанесенный ущерб - хотя это было сделано до определения условий и подписания мирных договоров</a:t>
            </a:r>
          </a:p>
          <a:p>
            <a:pPr lvl="0"/>
            <a:r>
              <a:rPr lang="en-US"/>
              <a:t/>
            </a:r>
          </a:p>
          <a:p>
            <a:pPr lvl="0"/>
            <a:r>
              <a:rPr lang="en-US"/>
              <a:t>Коллекции было решено переместить на хранение или на экспонирование в советские музеи в качестве репараций и компенсаций за утраты из советских музеев во время немецкой оккупации.</a:t>
            </a:r>
          </a:p>
          <a:p>
            <a:pPr lvl="0"/>
            <a:r>
              <a:rPr lang="en-US"/>
              <a:t/>
            </a:r>
          </a:p>
          <a:p>
            <a:pPr lvl="0"/>
            <a:r>
              <a:rPr lang="en-US"/>
              <a:t>При этом, хотя смысл на бумаге и был в восстановлении коллекций музеев, фактически перемещенные культурные ценности были исключены из культурного обра- щения, они нигде не выставлялись. </a:t>
            </a:r>
          </a:p>
          <a:p>
            <a:pPr lvl="0"/>
            <a:r>
              <a:rPr lang="en-US"/>
              <a:t>замалчивались и не экспонировались</a:t>
            </a:r>
          </a:p>
          <a:p>
            <a:pPr lvl="0"/>
            <a:r>
              <a:rPr lang="en-US"/>
              <a:t/>
            </a:r>
          </a:p>
          <a:p>
            <a:pPr lvl="0"/>
            <a:r>
              <a:rPr lang="en-US"/>
              <a:t>собрание Галереи старых мастеров в Дрездене, Бременского Кунстхалле , потсдамского дворца Сан-Суси, Вартбургской оружейной палаты, а также Пергамский алтарь, клад Приама (золото Шлимана), Эберсвальдский клад и др.</a:t>
            </a:r>
          </a:p>
          <a:p>
            <a:pPr lvl="0"/>
            <a:r>
              <a:rPr lang="en-US"/>
              <a:t/>
            </a:r>
          </a:p>
          <a:p>
            <a:pPr lvl="0"/>
            <a:r>
              <a:rPr lang="en-US"/>
              <a:t>1955 г. Совет министров СССР по решению первого секретаря ЦК КПСС Никиты Хрущева объявил о возвращении Германской Демократической Республике первой части вывезенных ценностей - Галереи старых мастеров в Дрездене.</a:t>
            </a:r>
          </a:p>
          <a:p>
            <a:pPr lvl="0"/>
            <a:r>
              <a:rPr lang="en-US"/>
              <a:t/>
            </a:r>
          </a:p>
          <a:p>
            <a:pPr lvl="0"/>
            <a:r>
              <a:rPr lang="en-US"/>
              <a:t>В 1958 г. в Берлин был возвращен Пергамский алтарь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Пергамский алтарь, золото шлимана</a:t>
            </a:r>
          </a:p>
          <a:p>
            <a:pPr lvl="0"/>
            <a:r>
              <a:rPr lang="en-US"/>
              <a:t>Эберсвальдский клад — крупнейшее собрание доисторических золотых изделий, когда-либо обнаруженное на территории Германии. Относится к позднему бронзовому веку — X—IX вв. до н. э.</a:t>
            </a:r>
          </a:p>
          <a:p>
            <a:pPr lvl="0"/>
            <a:r>
              <a:rPr lang="en-US"/>
              <a:t>До 1939 года экспонировался в Берлинском собрании доисторического искусства. В 1945 был вывезен советскими властями; находился в музее изобразительных искусств имени Пушкина, однако в постоянную экспозицию до настоящего времени не входит.</a:t>
            </a:r>
          </a:p>
          <a:p>
            <a:pPr lvl="0"/>
            <a:r>
              <a:rPr lang="en-US"/>
              <a:t/>
            </a:r>
          </a:p>
          <a:p>
            <a:pPr lvl="0"/>
            <a:r>
              <a:rPr lang="en-US"/>
              <a:t>В 2013 году клад демонстрировался в Санкт-Петербурге (Эрмитаж) и Москве (ГИМ) на выставке «Бронзовый век. Европа без границ». Его точные копии выставлены в нескольких музеях Германии.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Пока никто так и не смог решить, кто должен заниматься очищением арт-рынка от работ с подозрительным провенансом</a:t>
            </a:r>
          </a:p>
          <a:p>
            <a:pPr lvl="0"/>
            <a:r>
              <a:rPr lang="en-US"/>
              <a:t/>
            </a:r>
          </a:p>
          <a:p>
            <a:pPr lvl="0"/>
            <a:r>
              <a:rPr lang="en-US"/>
              <a:t>справедливее пожалуй было бы обязывать покупателя работы или текущего владельца расследовать провенанс - так как это добровольное владение и приобретение, так как это чаще всего музеи с достаточным для этого финансированием, чем возлагать это бремя на жертв</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p>
          <a:p>
            <a:pPr lvl="0"/>
            <a:r>
              <a:rPr lang="en-US"/>
              <a:t>в то же время сейчас такие процессы чаще всего решаются в пользу текущих владельцев - и этот тренд скорее всего продолжится с учетом срока давности, на который давят так много дел</a:t>
            </a:r>
          </a:p>
          <a:p>
            <a:pPr lvl="0"/>
            <a:r>
              <a:rPr lang="en-US"/>
              <a:t/>
            </a:r>
          </a:p>
          <a:p>
            <a:pPr lvl="0"/>
            <a:r>
              <a:rPr lang="en-US"/>
              <a:t/>
            </a:r>
          </a:p>
          <a:p>
            <a:pPr lvl="0"/>
            <a:r>
              <a:rPr lang="en-US"/>
              <a:t>Art museums, most</a:t>
            </a:r>
          </a:p>
          <a:p>
            <a:pPr lvl="0"/>
            <a:r>
              <a:rPr lang="en-US"/>
              <a:t>of which are public or quasi-public institutions or at the very least</a:t>
            </a:r>
          </a:p>
          <a:p>
            <a:pPr lvl="0"/>
            <a:r>
              <a:rPr lang="en-US"/>
              <a:t>tax-exempt by the grace of the people, cannot afford scandal but</a:t>
            </a:r>
          </a:p>
          <a:p>
            <a:pPr lvl="0"/>
            <a:r>
              <a:rPr lang="en-US"/>
              <a:t>they can easily afford to set examples of excellence</a:t>
            </a:r>
          </a:p>
          <a:p>
            <a:pPr lvl="0"/>
            <a:r>
              <a:rPr lang="en-US"/>
              <a:t/>
            </a:r>
          </a:p>
          <a:p>
            <a:pPr lvl="0"/>
            <a:r>
              <a:rPr lang="en-US"/>
              <a:t>перспективы: работает централизованное исследование провенанса, финансовая поддержка, международная информационная сеть, ответственность</a:t>
            </a:r>
          </a:p>
          <a:p>
            <a:pPr lvl="0"/>
            <a:r>
              <a:rPr lang="en-US"/>
              <a:t>моральная ответственность музеев по сохранению ценностей хотя и вступает в противоречие с их возвращением но при тенденциях к вовлечению в общество в более широких ролях чем просто сборище объектов музеи обязаны это делать</a:t>
            </a:r>
          </a:p>
          <a:p>
            <a:pPr lvl="0"/>
            <a:r>
              <a:rPr lang="en-US"/>
              <a:t/>
            </a:r>
          </a:p>
          <a:p>
            <a:pPr lvl="0"/>
            <a:r>
              <a:rPr lang="en-US"/>
              <a:t>музеи должны подходить к этому более ответственно и с точки зрения честности и справедливости, а не законности</a:t>
            </a:r>
          </a:p>
          <a:p>
            <a:pPr lvl="0"/>
            <a:r>
              <a:rPr lang="en-US"/>
              <a:t/>
            </a:r>
          </a:p>
          <a:p>
            <a:pPr lvl="0"/>
            <a:r>
              <a:rPr lang="en-US"/>
              <a:t/>
            </a:r>
          </a:p>
          <a:p>
            <a:pPr lvl="0"/>
            <a:r>
              <a:rPr lang="en-US"/>
              <a:t>многие выражают мнение, что возвращение таких работ законным владельцам - моральное обязательство, особенно в случае жертв холокоста, и оно не должно рассматриваться преимущественно в ключе судебных процессов</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перемещенные ценности обычно определяются как культурные ценности, перевезенные из одного государства в другое во время войны</a:t>
            </a:r>
          </a:p>
          <a:p>
            <a:pPr lvl="0"/>
            <a:r>
              <a:rPr lang="en-US"/>
              <a:t>но в рамках музейной деятельности это сопоставимо с какими-либо предметами искусства, которые попали в музей не на законных основаниях</a:t>
            </a:r>
          </a:p>
          <a:p>
            <a:pPr lvl="0"/>
            <a:r>
              <a:rPr lang="en-US"/>
              <a:t/>
            </a:r>
          </a:p>
          <a:p>
            <a:pPr lvl="0"/>
            <a:r>
              <a:rPr lang="en-US"/>
              <a:t>обычно нас интересует то что называется провенансом произведения искусства - где оно находилось и кому принадлежало, так можно определить подозрительные моменты в правах владения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предметы, на которые у музеев на самом деле нет прав, могут появляться в музейных коллекциях несколькими способами</a:t>
            </a:r>
          </a:p>
          <a:p>
            <a:pPr lvl="0"/>
            <a:r>
              <a:rPr lang="en-US"/>
              <a:t>по-первых, как прямо и обозначается в определении, к появлению на арт-рынке таких предметов приводят войны, трофейные захваты в их процессе. это распространенная практика со времен античности</a:t>
            </a:r>
          </a:p>
          <a:p>
            <a:pPr lvl="0"/>
            <a:r>
              <a:rPr lang="en-US"/>
              <a:t>во-вторых, для западных стран актуально рассмотрение предметов, вывезенных из стран колоний</a:t>
            </a:r>
          </a:p>
          <a:p>
            <a:pPr lvl="0"/>
            <a:r>
              <a:rPr lang="en-US"/>
              <a:t>и, наконец, кражи, контрабанда, прочие незаконные перемещения ценностей</a:t>
            </a:r>
          </a:p>
          <a:p>
            <a:pPr lvl="0"/>
            <a:r>
              <a:rPr lang="en-US"/>
              <a:t>остановимся подробнее на первых двух пунктах</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по некоторым оценкам (ссылка на литературу в конце презентации) во время второй мировой войны было перемещено от четверти до трети всех коллекций европы. учитывая что частью политической повестки гитлера было утверждение германии как культурного центра мира, возвышение германского искусства и искоренение дегенеративного искусства, не соответствовавшего этим принципам, движение коллекций неудивительно. разграблялись и перемещались собрания художественных учреждений в захваченных странах, частные коллекции в особенности коллекционеров-евреев. </a:t>
            </a:r>
          </a:p>
          <a:p>
            <a:pPr lvl="0"/>
            <a:r>
              <a:rPr lang="en-US"/>
              <a:t>работы, посчитанные ценными и достойными свозились в пункты сбора, искусство же которое считалось дегенеративным продавалось для спонсирования армии или в принципе уничтожалось.</a:t>
            </a:r>
          </a:p>
          <a:p>
            <a:pPr lvl="0"/>
            <a:r>
              <a:rPr lang="en-US"/>
              <a:t>не всех волновала этичность покупки таких ценностей, поэтому арт рынок принял огромное количество работ, которые в итоге осели по всей европе и америке как в музейных так и в частных коллекциях</a:t>
            </a:r>
          </a:p>
          <a:p>
            <a:pPr lvl="0"/>
            <a:r>
              <a:rPr lang="en-US"/>
              <a:t/>
            </a:r>
          </a:p>
          <a:p>
            <a:pPr lvl="0"/>
            <a:r>
              <a:rPr lang="en-US"/>
              <a:t>по окончании войны союзниками были предприняты попытки возвращения предметов искусства, но это в основном ограничилось перемещением их в страну создания, а не владельцам (и немецкие коллекции было решено переместить в сша на хранение). в целом попытки не увенчались успехом и к 48 году прекратились. </a:t>
            </a:r>
          </a:p>
          <a:p>
            <a:pPr lvl="0"/>
            <a:r>
              <a:rPr lang="en-US"/>
              <a:t/>
            </a:r>
          </a:p>
          <a:p>
            <a:pPr lvl="0"/>
            <a:r>
              <a:rPr lang="en-US"/>
              <a:t>интерес возобновился в девяностых после окончания холодной войны и рассекречивания архивов, включавших немецкие записи о конфискации</a:t>
            </a:r>
          </a:p>
          <a:p>
            <a:pPr lvl="0"/>
            <a:r>
              <a:rPr lang="en-US"/>
              <a:t>как мы вскоре поймем, информация является ключевым ресурсом в восстановлении потомков владельцев в правах</a:t>
            </a:r>
          </a:p>
          <a:p>
            <a:pPr lvl="0"/>
            <a:r>
              <a:rPr lang="en-US"/>
              <a:t/>
            </a:r>
          </a:p>
          <a:p>
            <a:pPr lvl="0"/>
            <a:r>
              <a:rPr lang="en-US"/>
              <a:t>с тех пор были созданы нормативные документы, конвенции, которые разные страны имплементировали с разным успехом</a:t>
            </a:r>
          </a:p>
          <a:p>
            <a:pPr lvl="0"/>
            <a:r>
              <a:rPr lang="en-US"/>
              <a:t>по мнению многих исследователей лучше всего справляется германия, проявляя проактивность и кооперацию</a:t>
            </a:r>
          </a:p>
          <a:p>
            <a:pPr lvl="0"/>
            <a:r>
              <a:rPr lang="en-US"/>
              <a:t>в австрии все не очень хорошо из-за довольно громоздкой судебной системы (поэтому например известный иск альтман по возвращению картины климта был подан в сша)</a:t>
            </a:r>
          </a:p>
          <a:p>
            <a:pPr lvl="0"/>
            <a:r>
              <a:rPr lang="en-US"/>
              <a:t>музеи сша справляются с переменным успехом</a:t>
            </a:r>
          </a:p>
          <a:p>
            <a:pPr lvl="0"/>
            <a:r>
              <a:rPr lang="en-US"/>
              <a:t>великоьритания высказывает нежелание вмешиваться в устоявшиеся музейные коллекции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во время имперских завоеваний многие страны как например великобритания германия франция перемещали в свои музеи предметы колониального искусства для этнографических и энциклопедических коллекций. в свете актуального сейчас призыва к деколонизации музеев вопрос возвращения таких ценностей стоит особенно остро</a:t>
            </a:r>
          </a:p>
          <a:p>
            <a:pPr lvl="0"/>
            <a:r>
              <a:rPr lang="en-US"/>
              <a:t>несмотря на это прецедентов пока было не так много и мнение музеев по этому вопросу не столь однозначно.</a:t>
            </a:r>
          </a:p>
          <a:p>
            <a:pPr lvl="0"/>
            <a:r>
              <a:rPr lang="en-US"/>
              <a:t>так например в статье в гардиан директор музея виктории и альберта тристрам хант выражал несогласие с высказыванием президента франции эммануэля макрона о том что африканские произведения культуры должны быть возвращены на родину. по мнению автора статьи такие предметы несут более многогранный смысл, в том числе функцию репрезентации империи, ее истории и культуры, поэтому решение проблемы репатриации также должно быть более тонким. Кроме того британские музеи славятся нежеланием нарушать сохранность собственности музея и разрушать коллекции, которые уже сформированы вокруг таких предметов</a:t>
            </a:r>
          </a:p>
          <a:p>
            <a:pPr lvl="0"/>
            <a:r>
              <a:rPr lang="en-US"/>
              <a:t>наименее символические жесты по возвращению колониальных артефактов были предприняты нидерландами и, возможно, германией, в то время как во франции пока все ограничилось единичными жестами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статуя с острова пасхи, корона из магдалы и мраморы элгина - V&amp;A И британский музей</a:t>
            </a:r>
          </a:p>
          <a:p>
            <a:pPr lvl="0"/>
            <a:r>
              <a:rPr lang="en-US"/>
              <a:t>также можно вспомнить египетскую коллекцию лувра и прочие захваченные наполеоном ценности</a:t>
            </a:r>
          </a:p>
          <a:p>
            <a:pPr lvl="0"/>
            <a:r>
              <a:rPr lang="en-US"/>
              <a:t>в целом можно заметить что европейские государства не особенно озабочены возвращением своих трофеев, даже если не стоит вопрос о том, где же работа будет храниться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музеи принимают несколько стратегий: ждать пока не появится клейм, либо проверять все заранее прямыми запросами (уже не используют) либо уведомлять</a:t>
            </a:r>
          </a:p>
          <a:p>
            <a:pPr lvl="0"/>
            <a:r>
              <a:rPr lang="en-US"/>
              <a:t>или просто вернуть назад (непросто)</a:t>
            </a:r>
          </a:p>
          <a:p>
            <a:pPr lvl="0"/>
            <a:r>
              <a:rPr lang="en-US"/>
              <a:t>конфликтующие обязательства музея</a:t>
            </a:r>
          </a:p>
          <a:p>
            <a:pPr lvl="0"/>
            <a:r>
              <a:rPr lang="en-US"/>
              <a:t>бремя доказательства права собственности</a:t>
            </a:r>
          </a:p>
          <a:p>
            <a:pPr lvl="0"/>
            <a:r>
              <a:rPr lang="en-US"/>
              <a:t/>
            </a:r>
          </a:p>
          <a:p>
            <a:pPr lvl="0"/>
            <a:r>
              <a:rPr lang="en-US"/>
              <a:t>арт дилеры не хотят этим заниматься, это важно приобретающей стороне</a:t>
            </a:r>
          </a:p>
          <a:p>
            <a:pPr lvl="0"/>
            <a:r>
              <a:rPr lang="en-US"/>
              <a:t>но она не всегда может себе позволить досконально изучить провенанс</a:t>
            </a:r>
          </a:p>
          <a:p>
            <a:pPr lvl="0"/>
            <a:r>
              <a:rPr lang="en-US"/>
              <a:t>сроки давности</a:t>
            </a:r>
          </a:p>
          <a:p>
            <a:pPr lvl="0"/>
            <a:r>
              <a:rPr lang="en-US"/>
              <a:t/>
            </a:r>
          </a:p>
          <a:p>
            <a:pPr lvl="0"/>
            <a:r>
              <a:rPr lang="en-US"/>
              <a:t>кроме правила что срок давности начинает истекать в тот момент когда законный владелец узнает (или МОЖЕТ узнать) где находится предмет есть более дружелюбная политика правила "запроса и отказа" при которой срок давности начинает истекать как только истец предъявляет ответчику что тот вообще-то владеет предметом незаконно и ответчик отказывается возвращать предмет</a:t>
            </a:r>
          </a:p>
          <a:p>
            <a:pPr lvl="0"/>
            <a:r>
              <a:rPr lang="en-US"/>
              <a:t>фанфект</a:t>
            </a:r>
          </a:p>
          <a:p>
            <a:pPr lvl="0"/>
            <a:r>
              <a:rPr lang="en-US"/>
              <a:t>эта практика существует почти исключительно в нью йорке</a:t>
            </a:r>
          </a:p>
          <a:p>
            <a:pPr lvl="0"/>
            <a:r>
              <a:rPr lang="en-US"/>
              <a:t>почему?</a:t>
            </a:r>
          </a:p>
          <a:p>
            <a:pPr lvl="0"/>
            <a:r>
              <a:rPr lang="en-US"/>
              <a:t>потому что музей соломона гугенхайма однажды наехал на человека купившего спизженную у них гуашь шагала</a:t>
            </a:r>
          </a:p>
          <a:p>
            <a:pPr lvl="0"/>
            <a:r>
              <a:rPr lang="en-US"/>
              <a:t/>
            </a:r>
          </a:p>
          <a:p>
            <a:pPr lvl="0"/>
            <a:r>
              <a:rPr lang="en-US"/>
              <a:t>закон на стороне добросовестных покупателей сейчас</a:t>
            </a:r>
          </a:p>
          <a:p>
            <a:pPr lvl="0"/>
            <a:r>
              <a:rPr lang="en-US"/>
              <a:t> </a:t>
            </a:r>
          </a:p>
          <a:p>
            <a:pPr lvl="0"/>
            <a:r>
              <a:rPr lang="en-US"/>
              <a:t>время истекает</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основная сложность разрешения проблем работ с подозрительным провенансом заключается в том, что в деле участвуют две  невиновные стороны - законный владелец предмета или потомок и институция, музей или коллекционер, в чьем владении предмет в итоге оказался - добросовестный покупатель</a:t>
            </a:r>
          </a:p>
          <a:p>
            <a:pPr lvl="0"/>
            <a:r>
              <a:rPr lang="en-US"/>
              <a:t>как правило владелец не знает о том, что предмет в коллекции был, например, незаконно изъят или украден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дополнительную сложность представляют установки музеев: с одной стороны, они должны поддерживать целостность своей коллекции, с другой стороны, незаконное владение предметами едва ли является этичным и полезным для имиджа музея</a:t>
            </a:r>
          </a:p>
          <a:p>
            <a:pPr lvl="0"/>
            <a:r>
              <a:rPr lang="en-US"/>
              <a:t/>
            </a:r>
          </a:p>
          <a:p>
            <a:pPr lvl="0"/>
            <a:r>
              <a:rPr lang="en-US"/>
              <a:t>также разрешение таких конфликтов осложняется давностью событий</a:t>
            </a:r>
          </a:p>
          <a:p>
            <a:pPr lvl="0"/>
            <a:r>
              <a:rPr lang="en-US"/>
              <a:t>зачастую дела разрешаются без расследования того, кто же обладает правом собственности, просто на основании срока давности и ограничений</a:t>
            </a:r>
          </a:p>
          <a:p>
            <a:pPr lvl="0"/>
            <a:r>
              <a:rPr lang="en-US"/>
              <a:t/>
            </a:r>
          </a:p>
          <a:p>
            <a:pPr lvl="0"/>
            <a:r>
              <a:rPr lang="en-US"/>
              <a:t>при этом бремя нахождения информации и доказательств права собственности лежит на истцах, то есть, например, потомках жертв холокоста, не первом поколении владельцев, которые зачастую не знают подробностей ни о самом предмете, ни о его изъятии</a:t>
            </a:r>
          </a:p>
          <a:p>
            <a:pPr lvl="0"/>
            <a:r>
              <a:rPr lang="en-US"/>
              <a:t/>
            </a:r>
          </a:p>
          <a:p>
            <a:pPr lvl="0"/>
            <a:r>
              <a:rPr lang="en-US"/>
              <a:t>как правило решение выносится с опорой на похожие случаи в судебной практике</a:t>
            </a:r>
          </a:p>
          <a:p>
            <a:pPr lvl="0"/>
            <a:r>
              <a:rPr lang="en-US"/>
              <a:t>так что теперь мы рассмотрим некоторые из них</a:t>
            </a:r>
          </a:p>
          <a:p>
            <a:pPr lvl="0"/>
            <a:r>
              <a:rPr lang="en-US"/>
              <a:t/>
            </a:r>
          </a:p>
          <a:p>
            <a:pPr lvl="0"/>
            <a:r>
              <a:rPr lang="en-US"/>
              <a:t>DeWeerth v. Baldinger против Soloman R. Guggenheim Foundation v. Lubel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1.jpe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1.jpe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11569" y="-14895"/>
            <a:ext cx="10924809" cy="7449820"/>
          </a:xfrm>
          <a:prstGeom prst="rect">
            <a:avLst/>
          </a:prstGeom>
        </p:spPr>
        <p:txBody>
          <a:bodyPr anchor="t" rtlCol="false" tIns="0" lIns="0" bIns="0" rIns="0">
            <a:spAutoFit/>
          </a:bodyPr>
          <a:lstStyle/>
          <a:p>
            <a:pPr>
              <a:lnSpc>
                <a:spcPts val="11830"/>
              </a:lnSpc>
              <a:spcBef>
                <a:spcPct val="0"/>
              </a:spcBef>
            </a:pPr>
            <a:r>
              <a:rPr lang="en-US" sz="8450">
                <a:solidFill>
                  <a:srgbClr val="FFFFFF"/>
                </a:solidFill>
                <a:latin typeface="Roboto"/>
              </a:rPr>
              <a:t>Политик</a:t>
            </a:r>
            <a:r>
              <a:rPr lang="en-US" sz="8450">
                <a:solidFill>
                  <a:srgbClr val="FFFFFF"/>
                </a:solidFill>
                <a:latin typeface="Roboto"/>
              </a:rPr>
              <a:t>а музеев </a:t>
            </a:r>
          </a:p>
          <a:p>
            <a:pPr>
              <a:lnSpc>
                <a:spcPts val="11830"/>
              </a:lnSpc>
              <a:spcBef>
                <a:spcPct val="0"/>
              </a:spcBef>
            </a:pPr>
            <a:r>
              <a:rPr lang="en-US" sz="8450">
                <a:solidFill>
                  <a:srgbClr val="FFFFFF"/>
                </a:solidFill>
                <a:latin typeface="Roboto"/>
              </a:rPr>
              <a:t>в отношении перемещенных культурных ценностей</a:t>
            </a:r>
          </a:p>
        </p:txBody>
      </p:sp>
      <p:pic>
        <p:nvPicPr>
          <p:cNvPr name="Picture 3" id="3"/>
          <p:cNvPicPr>
            <a:picLocks noChangeAspect="true"/>
          </p:cNvPicPr>
          <p:nvPr/>
        </p:nvPicPr>
        <p:blipFill>
          <a:blip r:embed="rId4"/>
          <a:srcRect l="12249" t="0" r="37560" b="0"/>
          <a:stretch>
            <a:fillRect/>
          </a:stretch>
        </p:blipFill>
        <p:spPr>
          <a:xfrm flipH="false" flipV="false" rot="0">
            <a:off x="9144000" y="-1483810"/>
            <a:ext cx="10496145" cy="11770810"/>
          </a:xfrm>
          <a:prstGeom prst="rect">
            <a:avLst/>
          </a:prstGeom>
        </p:spPr>
      </p:pic>
      <p:sp>
        <p:nvSpPr>
          <p:cNvPr name="TextBox 4" id="4"/>
          <p:cNvSpPr txBox="true"/>
          <p:nvPr/>
        </p:nvSpPr>
        <p:spPr>
          <a:xfrm rot="0">
            <a:off x="368719" y="9182100"/>
            <a:ext cx="11251416" cy="6197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Roboto"/>
              </a:rPr>
              <a:t>Зубарева Наталия</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1557726"/>
            <a:ext cx="16230600"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Дела из судебной практики</a:t>
            </a:r>
          </a:p>
        </p:txBody>
      </p:sp>
      <p:sp>
        <p:nvSpPr>
          <p:cNvPr name="TextBox 3" id="3"/>
          <p:cNvSpPr txBox="true"/>
          <p:nvPr/>
        </p:nvSpPr>
        <p:spPr>
          <a:xfrm rot="0">
            <a:off x="1028700" y="2935368"/>
            <a:ext cx="16230600" cy="3159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Roboto"/>
              </a:rPr>
              <a:t>Menzel v. List 1996 </a:t>
            </a:r>
          </a:p>
          <a:p>
            <a:pPr>
              <a:lnSpc>
                <a:spcPts val="5040"/>
              </a:lnSpc>
            </a:pPr>
            <a:r>
              <a:rPr lang="en-US" sz="3600">
                <a:solidFill>
                  <a:srgbClr val="FFFFFF"/>
                </a:solidFill>
                <a:latin typeface="Roboto"/>
              </a:rPr>
              <a:t>- один из первых судебных процессов, работа возвращена законным владельцам, при этом галерею, где добросовестный покупатель приобрел картину, обязали выплатить ему компенсацию</a:t>
            </a:r>
          </a:p>
          <a:p>
            <a:pPr algn="l">
              <a:lnSpc>
                <a:spcPts val="50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769032" y="732244"/>
            <a:ext cx="4527759" cy="5970671"/>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8416519" y="6940568"/>
            <a:ext cx="7589275" cy="3131391"/>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8791259" y="732244"/>
            <a:ext cx="9115763" cy="5558083"/>
          </a:xfrm>
          <a:prstGeom prst="rect">
            <a:avLst/>
          </a:prstGeom>
        </p:spPr>
      </p:pic>
      <p:sp>
        <p:nvSpPr>
          <p:cNvPr name="TextBox 5" id="5"/>
          <p:cNvSpPr txBox="true"/>
          <p:nvPr/>
        </p:nvSpPr>
        <p:spPr>
          <a:xfrm rot="0">
            <a:off x="0" y="7127240"/>
            <a:ext cx="16230600" cy="3159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Roboto"/>
              </a:rPr>
              <a:t>DeWeerth v. Baldinger 1987</a:t>
            </a:r>
          </a:p>
          <a:p>
            <a:pPr marL="777240" indent="-388620" lvl="1">
              <a:lnSpc>
                <a:spcPts val="5040"/>
              </a:lnSpc>
              <a:buFont typeface="Arial"/>
              <a:buChar char="•"/>
            </a:pPr>
            <a:r>
              <a:rPr lang="en-US" sz="3600">
                <a:solidFill>
                  <a:srgbClr val="FFFFFF"/>
                </a:solidFill>
                <a:latin typeface="Roboto"/>
              </a:rPr>
              <a:t>Soloman R. Guggenheim Foundation </a:t>
            </a:r>
          </a:p>
          <a:p>
            <a:pPr>
              <a:lnSpc>
                <a:spcPts val="5040"/>
              </a:lnSpc>
            </a:pPr>
            <a:r>
              <a:rPr lang="en-US" sz="3600">
                <a:solidFill>
                  <a:srgbClr val="FFFFFF"/>
                </a:solidFill>
                <a:latin typeface="Roboto"/>
              </a:rPr>
              <a:t>v. Lubel 1991</a:t>
            </a:r>
          </a:p>
          <a:p>
            <a:pPr marL="777241" indent="-388620" lvl="1">
              <a:lnSpc>
                <a:spcPts val="5040"/>
              </a:lnSpc>
              <a:buFont typeface="Arial"/>
              <a:buChar char="•"/>
            </a:pPr>
            <a:r>
              <a:rPr lang="en-US" sz="3600">
                <a:solidFill>
                  <a:srgbClr val="FFFFFF"/>
                </a:solidFill>
                <a:latin typeface="Roboto"/>
              </a:rPr>
              <a:t>DeWeerth v. Baldinger 1994</a:t>
            </a:r>
          </a:p>
          <a:p>
            <a:pPr algn="l">
              <a:lnSpc>
                <a:spcPts val="504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558362" y="392505"/>
            <a:ext cx="5566476" cy="4524546"/>
          </a:xfrm>
          <a:prstGeom prst="rect">
            <a:avLst/>
          </a:prstGeom>
        </p:spPr>
      </p:pic>
      <p:sp>
        <p:nvSpPr>
          <p:cNvPr name="TextBox 3" id="3"/>
          <p:cNvSpPr txBox="true"/>
          <p:nvPr/>
        </p:nvSpPr>
        <p:spPr>
          <a:xfrm rot="0">
            <a:off x="-64499" y="5105400"/>
            <a:ext cx="6812198" cy="1764030"/>
          </a:xfrm>
          <a:prstGeom prst="rect">
            <a:avLst/>
          </a:prstGeom>
        </p:spPr>
        <p:txBody>
          <a:bodyPr anchor="t" rtlCol="false" tIns="0" lIns="0" bIns="0" rIns="0">
            <a:spAutoFit/>
          </a:bodyPr>
          <a:lstStyle/>
          <a:p>
            <a:pPr algn="ctr">
              <a:lnSpc>
                <a:spcPts val="4680"/>
              </a:lnSpc>
            </a:pPr>
            <a:r>
              <a:rPr lang="en-US" sz="3600">
                <a:solidFill>
                  <a:srgbClr val="FFFFFF"/>
                </a:solidFill>
                <a:latin typeface="Roboto"/>
              </a:rPr>
              <a:t>1997 Portrait of Wally</a:t>
            </a:r>
          </a:p>
          <a:p>
            <a:pPr algn="ctr">
              <a:lnSpc>
                <a:spcPts val="4680"/>
              </a:lnSpc>
              <a:spcBef>
                <a:spcPct val="0"/>
              </a:spcBef>
            </a:pPr>
            <a:r>
              <a:rPr lang="en-US" sz="3600">
                <a:solidFill>
                  <a:srgbClr val="FFFFFF"/>
                </a:solidFill>
                <a:latin typeface="Roboto"/>
              </a:rPr>
              <a:t>Estate of Lea Bondi v Leopold Museum</a:t>
            </a:r>
          </a:p>
        </p:txBody>
      </p:sp>
      <p:pic>
        <p:nvPicPr>
          <p:cNvPr name="Picture 4" id="4"/>
          <p:cNvPicPr>
            <a:picLocks noChangeAspect="true"/>
          </p:cNvPicPr>
          <p:nvPr/>
        </p:nvPicPr>
        <p:blipFill>
          <a:blip r:embed="rId5"/>
          <a:srcRect l="0" t="0" r="0" b="0"/>
          <a:stretch>
            <a:fillRect/>
          </a:stretch>
        </p:blipFill>
        <p:spPr>
          <a:xfrm flipH="false" flipV="false" rot="0">
            <a:off x="13704363" y="1028700"/>
            <a:ext cx="4052066" cy="6299568"/>
          </a:xfrm>
          <a:prstGeom prst="rect">
            <a:avLst/>
          </a:prstGeom>
        </p:spPr>
      </p:pic>
      <p:sp>
        <p:nvSpPr>
          <p:cNvPr name="TextBox 5" id="5"/>
          <p:cNvSpPr txBox="true"/>
          <p:nvPr/>
        </p:nvSpPr>
        <p:spPr>
          <a:xfrm rot="0">
            <a:off x="11861773" y="7583405"/>
            <a:ext cx="6426227" cy="2945130"/>
          </a:xfrm>
          <a:prstGeom prst="rect">
            <a:avLst/>
          </a:prstGeom>
        </p:spPr>
        <p:txBody>
          <a:bodyPr anchor="t" rtlCol="false" tIns="0" lIns="0" bIns="0" rIns="0">
            <a:spAutoFit/>
          </a:bodyPr>
          <a:lstStyle/>
          <a:p>
            <a:pPr algn="ctr">
              <a:lnSpc>
                <a:spcPts val="4680"/>
              </a:lnSpc>
              <a:spcBef>
                <a:spcPct val="0"/>
              </a:spcBef>
            </a:pPr>
            <a:r>
              <a:rPr lang="en-US" sz="3600">
                <a:solidFill>
                  <a:srgbClr val="FFFFFF"/>
                </a:solidFill>
                <a:latin typeface="Roboto"/>
              </a:rPr>
              <a:t>2000 Madonna</a:t>
            </a:r>
            <a:r>
              <a:rPr lang="en-US" sz="3600">
                <a:solidFill>
                  <a:srgbClr val="FFFFFF"/>
                </a:solidFill>
                <a:latin typeface="Roboto"/>
              </a:rPr>
              <a:t> and Child in a Landscape</a:t>
            </a:r>
          </a:p>
          <a:p>
            <a:pPr algn="ctr">
              <a:lnSpc>
                <a:spcPts val="4680"/>
              </a:lnSpc>
              <a:spcBef>
                <a:spcPct val="0"/>
              </a:spcBef>
            </a:pPr>
            <a:r>
              <a:rPr lang="en-US" sz="3600">
                <a:solidFill>
                  <a:srgbClr val="FFFFFF"/>
                </a:solidFill>
                <a:latin typeface="Roboto"/>
              </a:rPr>
              <a:t>Philipp von Gomperz Heirs v North Carolina Museum of Art</a:t>
            </a:r>
          </a:p>
          <a:p>
            <a:pPr algn="ctr">
              <a:lnSpc>
                <a:spcPts val="4680"/>
              </a:lnSpc>
              <a:spcBef>
                <a:spcPct val="0"/>
              </a:spcBef>
            </a:pPr>
          </a:p>
        </p:txBody>
      </p:sp>
      <p:pic>
        <p:nvPicPr>
          <p:cNvPr name="Picture 6" id="6"/>
          <p:cNvPicPr>
            <a:picLocks noChangeAspect="true"/>
          </p:cNvPicPr>
          <p:nvPr/>
        </p:nvPicPr>
        <p:blipFill>
          <a:blip r:embed="rId6"/>
          <a:srcRect l="0" t="0" r="0" b="0"/>
          <a:stretch>
            <a:fillRect/>
          </a:stretch>
        </p:blipFill>
        <p:spPr>
          <a:xfrm flipH="false" flipV="false" rot="0">
            <a:off x="7299136" y="765775"/>
            <a:ext cx="3689728" cy="6103655"/>
          </a:xfrm>
          <a:prstGeom prst="rect">
            <a:avLst/>
          </a:prstGeom>
        </p:spPr>
      </p:pic>
      <p:sp>
        <p:nvSpPr>
          <p:cNvPr name="TextBox 7" id="7"/>
          <p:cNvSpPr txBox="true"/>
          <p:nvPr/>
        </p:nvSpPr>
        <p:spPr>
          <a:xfrm rot="0">
            <a:off x="5049575" y="7290168"/>
            <a:ext cx="6812198" cy="1764030"/>
          </a:xfrm>
          <a:prstGeom prst="rect">
            <a:avLst/>
          </a:prstGeom>
        </p:spPr>
        <p:txBody>
          <a:bodyPr anchor="t" rtlCol="false" tIns="0" lIns="0" bIns="0" rIns="0">
            <a:spAutoFit/>
          </a:bodyPr>
          <a:lstStyle/>
          <a:p>
            <a:pPr algn="ctr">
              <a:lnSpc>
                <a:spcPts val="4680"/>
              </a:lnSpc>
              <a:spcBef>
                <a:spcPct val="0"/>
              </a:spcBef>
            </a:pPr>
            <a:r>
              <a:rPr lang="en-US" sz="3600">
                <a:solidFill>
                  <a:srgbClr val="FFFFFF"/>
                </a:solidFill>
                <a:latin typeface="Roboto"/>
              </a:rPr>
              <a:t>2008 Two</a:t>
            </a:r>
            <a:r>
              <a:rPr lang="en-US" sz="3600">
                <a:solidFill>
                  <a:srgbClr val="FFFFFF"/>
                </a:solidFill>
                <a:latin typeface="Roboto"/>
              </a:rPr>
              <a:t> Nudes</a:t>
            </a:r>
          </a:p>
          <a:p>
            <a:pPr algn="ctr">
              <a:lnSpc>
                <a:spcPts val="4680"/>
              </a:lnSpc>
              <a:spcBef>
                <a:spcPct val="0"/>
              </a:spcBef>
            </a:pPr>
            <a:r>
              <a:rPr lang="en-US" sz="3600">
                <a:solidFill>
                  <a:srgbClr val="FFFFFF"/>
                </a:solidFill>
                <a:latin typeface="Roboto"/>
              </a:rPr>
              <a:t>Seger-Thomschitz v Museum of Fine Arts Boston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3"/>
          <a:srcRect l="0" t="0" r="0" b="147"/>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6420046" y="422910"/>
            <a:ext cx="14349207" cy="1173480"/>
          </a:xfrm>
          <a:prstGeom prst="rect">
            <a:avLst/>
          </a:prstGeom>
        </p:spPr>
        <p:txBody>
          <a:bodyPr anchor="t" rtlCol="false" tIns="0" lIns="0" bIns="0" rIns="0">
            <a:spAutoFit/>
          </a:bodyPr>
          <a:lstStyle/>
          <a:p>
            <a:pPr algn="ctr">
              <a:lnSpc>
                <a:spcPts val="4680"/>
              </a:lnSpc>
            </a:pPr>
            <a:r>
              <a:rPr lang="en-US" sz="3600">
                <a:solidFill>
                  <a:srgbClr val="FFFFFF"/>
                </a:solidFill>
                <a:latin typeface="Roboto"/>
              </a:rPr>
              <a:t>2004 Gallery of the Klimts</a:t>
            </a:r>
          </a:p>
          <a:p>
            <a:pPr algn="ctr">
              <a:lnSpc>
                <a:spcPts val="4680"/>
              </a:lnSpc>
              <a:spcBef>
                <a:spcPct val="0"/>
              </a:spcBef>
            </a:pPr>
            <a:r>
              <a:rPr lang="en-US" sz="3600">
                <a:solidFill>
                  <a:srgbClr val="FFFFFF"/>
                </a:solidFill>
                <a:latin typeface="Roboto"/>
              </a:rPr>
              <a:t>R</a:t>
            </a:r>
            <a:r>
              <a:rPr lang="en-US" sz="3600">
                <a:solidFill>
                  <a:srgbClr val="FFFFFF"/>
                </a:solidFill>
                <a:latin typeface="Roboto"/>
              </a:rPr>
              <a:t>epublic of Austria v. Altmann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1557726"/>
            <a:ext cx="1532825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Правовой аспект по-русски</a:t>
            </a:r>
          </a:p>
        </p:txBody>
      </p:sp>
      <p:sp>
        <p:nvSpPr>
          <p:cNvPr name="TextBox 3" id="3"/>
          <p:cNvSpPr txBox="true"/>
          <p:nvPr/>
        </p:nvSpPr>
        <p:spPr>
          <a:xfrm rot="0">
            <a:off x="1028700" y="3232787"/>
            <a:ext cx="16230600" cy="6488430"/>
          </a:xfrm>
          <a:prstGeom prst="rect">
            <a:avLst/>
          </a:prstGeom>
        </p:spPr>
        <p:txBody>
          <a:bodyPr anchor="t" rtlCol="false" tIns="0" lIns="0" bIns="0" rIns="0">
            <a:spAutoFit/>
          </a:bodyPr>
          <a:lstStyle/>
          <a:p>
            <a:pPr marL="777240" indent="-388620" lvl="1">
              <a:lnSpc>
                <a:spcPts val="4680"/>
              </a:lnSpc>
              <a:buFont typeface="Arial"/>
              <a:buChar char="•"/>
            </a:pPr>
            <a:r>
              <a:rPr lang="en-US" sz="3600">
                <a:solidFill>
                  <a:srgbClr val="FFFFFF"/>
                </a:solidFill>
                <a:latin typeface="Roboto"/>
              </a:rPr>
              <a:t>1943 постановление о сборе трофейного имущества и обеспечении его хранения</a:t>
            </a:r>
          </a:p>
          <a:p>
            <a:pPr marL="777240" indent="-388620" lvl="1">
              <a:lnSpc>
                <a:spcPts val="4680"/>
              </a:lnSpc>
              <a:buFont typeface="Arial"/>
              <a:buChar char="•"/>
            </a:pPr>
            <a:r>
              <a:rPr lang="en-US" sz="3600">
                <a:solidFill>
                  <a:srgbClr val="FFFFFF"/>
                </a:solidFill>
                <a:latin typeface="Roboto"/>
              </a:rPr>
              <a:t>1955 объявление о возвращении ГДР части вывезенных ценностей</a:t>
            </a:r>
          </a:p>
          <a:p>
            <a:pPr marL="777240" indent="-388620" lvl="1">
              <a:lnSpc>
                <a:spcPts val="4680"/>
              </a:lnSpc>
              <a:buFont typeface="Arial"/>
              <a:buChar char="•"/>
            </a:pPr>
            <a:r>
              <a:rPr lang="en-US" sz="3600">
                <a:solidFill>
                  <a:srgbClr val="FFFFFF"/>
                </a:solidFill>
                <a:latin typeface="Roboto"/>
              </a:rPr>
              <a:t>1990 договор о добрососедстве, партнерстве и сотрудничестве между СССР и ФРГ</a:t>
            </a:r>
          </a:p>
          <a:p>
            <a:pPr marL="777240" indent="-388620" lvl="1">
              <a:lnSpc>
                <a:spcPts val="4680"/>
              </a:lnSpc>
              <a:buFont typeface="Arial"/>
              <a:buChar char="•"/>
            </a:pPr>
            <a:r>
              <a:rPr lang="en-US" sz="3600">
                <a:solidFill>
                  <a:srgbClr val="FFFFFF"/>
                </a:solidFill>
                <a:latin typeface="Roboto"/>
              </a:rPr>
              <a:t>1998 </a:t>
            </a:r>
            <a:r>
              <a:rPr lang="en-US" sz="3600">
                <a:solidFill>
                  <a:srgbClr val="FFFFFF"/>
                </a:solidFill>
                <a:latin typeface="Roboto"/>
              </a:rPr>
              <a:t>закон "О культурных ценностях, перемещенных в Союз ССР в результате Второй мировой войны и находящихся на территории Российской Федерации"</a:t>
            </a:r>
          </a:p>
          <a:p>
            <a:pPr>
              <a:lnSpc>
                <a:spcPts val="4680"/>
              </a:lnSpc>
            </a:pPr>
          </a:p>
          <a:p>
            <a:pPr>
              <a:lnSpc>
                <a:spcPts val="4680"/>
              </a:lnSpc>
            </a:pPr>
            <a:r>
              <a:rPr lang="en-US" sz="3600">
                <a:solidFill>
                  <a:srgbClr val="FFFFFF"/>
                </a:solidFill>
                <a:latin typeface="Roboto"/>
              </a:rPr>
              <a:t>вывезенные ценности - собственность Российской Федерации и реституция за ущерб, нанесенный СССР</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11295888" y="481633"/>
            <a:ext cx="6500200" cy="5118907"/>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241269" y="592754"/>
            <a:ext cx="8902731" cy="5007786"/>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5530503" y="4878287"/>
            <a:ext cx="7654737" cy="5103158"/>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942975"/>
            <a:ext cx="1532825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кто?</a:t>
            </a:r>
          </a:p>
        </p:txBody>
      </p:sp>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2407090"/>
            <a:ext cx="3395552" cy="322268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896615" y="2407090"/>
            <a:ext cx="3222688" cy="3222688"/>
          </a:xfrm>
          <a:prstGeom prst="rect">
            <a:avLst/>
          </a:prstGeom>
        </p:spPr>
      </p:pic>
      <p:sp>
        <p:nvSpPr>
          <p:cNvPr name="TextBox 5" id="5"/>
          <p:cNvSpPr txBox="true"/>
          <p:nvPr/>
        </p:nvSpPr>
        <p:spPr>
          <a:xfrm rot="0">
            <a:off x="1028700" y="5994400"/>
            <a:ext cx="7664128" cy="3263900"/>
          </a:xfrm>
          <a:prstGeom prst="rect">
            <a:avLst/>
          </a:prstGeom>
        </p:spPr>
        <p:txBody>
          <a:bodyPr anchor="t" rtlCol="false" tIns="0" lIns="0" bIns="0" rIns="0">
            <a:spAutoFit/>
          </a:bodyPr>
          <a:lstStyle/>
          <a:p>
            <a:pPr marL="863599" indent="-431800" lvl="1">
              <a:lnSpc>
                <a:spcPts val="5199"/>
              </a:lnSpc>
              <a:buFont typeface="Arial"/>
              <a:buChar char="•"/>
            </a:pPr>
            <a:r>
              <a:rPr lang="en-US" sz="4000">
                <a:solidFill>
                  <a:srgbClr val="FFFFFF"/>
                </a:solidFill>
                <a:latin typeface="Roboto"/>
              </a:rPr>
              <a:t>ресурсы</a:t>
            </a:r>
          </a:p>
          <a:p>
            <a:pPr marL="863599" indent="-431800" lvl="1">
              <a:lnSpc>
                <a:spcPts val="5199"/>
              </a:lnSpc>
              <a:buFont typeface="Arial"/>
              <a:buChar char="•"/>
            </a:pPr>
            <a:r>
              <a:rPr lang="en-US" sz="3999">
                <a:solidFill>
                  <a:srgbClr val="FFFFFF"/>
                </a:solidFill>
                <a:latin typeface="Roboto"/>
              </a:rPr>
              <a:t>связи</a:t>
            </a:r>
          </a:p>
          <a:p>
            <a:pPr marL="863599" indent="-431800" lvl="1">
              <a:lnSpc>
                <a:spcPts val="5199"/>
              </a:lnSpc>
              <a:buFont typeface="Arial"/>
              <a:buChar char="•"/>
            </a:pPr>
            <a:r>
              <a:rPr lang="en-US" sz="3999">
                <a:solidFill>
                  <a:srgbClr val="FFFFFF"/>
                </a:solidFill>
                <a:latin typeface="Roboto"/>
              </a:rPr>
              <a:t>добровольное приобретение и владение</a:t>
            </a:r>
          </a:p>
          <a:p>
            <a:pPr marL="863600" indent="-431800" lvl="1">
              <a:lnSpc>
                <a:spcPts val="5200"/>
              </a:lnSpc>
              <a:buFont typeface="Arial"/>
              <a:buChar char="•"/>
            </a:pPr>
            <a:r>
              <a:rPr lang="en-US" sz="3999">
                <a:solidFill>
                  <a:srgbClr val="FFFFFF"/>
                </a:solidFill>
                <a:latin typeface="Roboto"/>
              </a:rPr>
              <a:t>информация о предмете</a:t>
            </a:r>
          </a:p>
        </p:txBody>
      </p:sp>
      <p:sp>
        <p:nvSpPr>
          <p:cNvPr name="TextBox 6" id="6"/>
          <p:cNvSpPr txBox="true"/>
          <p:nvPr/>
        </p:nvSpPr>
        <p:spPr>
          <a:xfrm rot="0">
            <a:off x="10148180" y="5988050"/>
            <a:ext cx="7664128" cy="3270250"/>
          </a:xfrm>
          <a:prstGeom prst="rect">
            <a:avLst/>
          </a:prstGeom>
        </p:spPr>
        <p:txBody>
          <a:bodyPr anchor="t" rtlCol="false" tIns="0" lIns="0" bIns="0" rIns="0">
            <a:spAutoFit/>
          </a:bodyPr>
          <a:lstStyle/>
          <a:p>
            <a:pPr marL="863599" indent="-431800" lvl="1">
              <a:lnSpc>
                <a:spcPts val="5199"/>
              </a:lnSpc>
              <a:buFont typeface="Arial"/>
              <a:buChar char="•"/>
            </a:pPr>
            <a:r>
              <a:rPr lang="en-US" sz="4000">
                <a:solidFill>
                  <a:srgbClr val="FFFFFF"/>
                </a:solidFill>
                <a:latin typeface="Roboto"/>
              </a:rPr>
              <a:t>меньше ресурсов и осведомленности</a:t>
            </a:r>
          </a:p>
          <a:p>
            <a:pPr marL="863599" indent="-431800" lvl="1">
              <a:lnSpc>
                <a:spcPts val="5199"/>
              </a:lnSpc>
              <a:buFont typeface="Arial"/>
              <a:buChar char="•"/>
            </a:pPr>
            <a:r>
              <a:rPr lang="en-US" sz="3999">
                <a:solidFill>
                  <a:srgbClr val="FFFFFF"/>
                </a:solidFill>
                <a:latin typeface="Roboto"/>
              </a:rPr>
              <a:t>уже понесенные потери</a:t>
            </a:r>
          </a:p>
          <a:p>
            <a:pPr marL="863600" indent="-431800" lvl="1">
              <a:lnSpc>
                <a:spcPts val="5200"/>
              </a:lnSpc>
              <a:buFont typeface="Arial"/>
              <a:buChar char="•"/>
            </a:pPr>
            <a:r>
              <a:rPr lang="en-US" sz="3999">
                <a:solidFill>
                  <a:srgbClr val="FFFFFF"/>
                </a:solidFill>
                <a:latin typeface="Roboto"/>
              </a:rPr>
              <a:t>информация о предмете могла быть утеряна</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1557726"/>
            <a:ext cx="1532825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Моральные обязательства?</a:t>
            </a:r>
          </a:p>
        </p:txBody>
      </p:sp>
      <p:sp>
        <p:nvSpPr>
          <p:cNvPr name="TextBox 3" id="3"/>
          <p:cNvSpPr txBox="true"/>
          <p:nvPr/>
        </p:nvSpPr>
        <p:spPr>
          <a:xfrm rot="0">
            <a:off x="1028700" y="4537710"/>
            <a:ext cx="16230600" cy="3917950"/>
          </a:xfrm>
          <a:prstGeom prst="rect">
            <a:avLst/>
          </a:prstGeom>
        </p:spPr>
        <p:txBody>
          <a:bodyPr anchor="t" rtlCol="false" tIns="0" lIns="0" bIns="0" rIns="0">
            <a:spAutoFit/>
          </a:bodyPr>
          <a:lstStyle/>
          <a:p>
            <a:pPr algn="ctr">
              <a:lnSpc>
                <a:spcPts val="5199"/>
              </a:lnSpc>
              <a:spcBef>
                <a:spcPct val="0"/>
              </a:spcBef>
            </a:pPr>
            <a:r>
              <a:rPr lang="en-US" sz="4000">
                <a:solidFill>
                  <a:srgbClr val="FFFFFF"/>
                </a:solidFill>
                <a:latin typeface="Roboto"/>
              </a:rPr>
              <a:t>"Музеи не должны воспринимать объект как имеющий музейное качество, если его провенанс не подтвержден"</a:t>
            </a:r>
          </a:p>
          <a:p>
            <a:pPr algn="ctr">
              <a:lnSpc>
                <a:spcPts val="5199"/>
              </a:lnSpc>
              <a:spcBef>
                <a:spcPct val="0"/>
              </a:spcBef>
            </a:pPr>
          </a:p>
          <a:p>
            <a:pPr algn="ctr">
              <a:lnSpc>
                <a:spcPts val="5199"/>
              </a:lnSpc>
              <a:spcBef>
                <a:spcPct val="0"/>
              </a:spcBef>
            </a:pPr>
            <a:r>
              <a:rPr lang="en-US" sz="3999">
                <a:solidFill>
                  <a:srgbClr val="FFFFFF"/>
                </a:solidFill>
                <a:latin typeface="Roboto"/>
              </a:rPr>
              <a:t>vs</a:t>
            </a:r>
          </a:p>
          <a:p>
            <a:pPr algn="ctr">
              <a:lnSpc>
                <a:spcPts val="5199"/>
              </a:lnSpc>
              <a:spcBef>
                <a:spcPct val="0"/>
              </a:spcBef>
            </a:pPr>
          </a:p>
          <a:p>
            <a:pPr algn="ctr">
              <a:lnSpc>
                <a:spcPts val="5200"/>
              </a:lnSpc>
              <a:spcBef>
                <a:spcPct val="0"/>
              </a:spcBef>
            </a:pPr>
            <a:r>
              <a:rPr lang="en-US" sz="3999">
                <a:solidFill>
                  <a:srgbClr val="FFFFFF"/>
                </a:solidFill>
                <a:latin typeface="Roboto"/>
              </a:rPr>
              <a:t>"Предметы уже стали частью музейных коллекций"</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a:blip r:embed="rId2"/>
          <a:srcRect l="1986" t="8514" r="3359" b="98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658957" y="391180"/>
            <a:ext cx="16600343" cy="1198840"/>
          </a:xfrm>
          <a:prstGeom prst="rect">
            <a:avLst/>
          </a:prstGeom>
        </p:spPr>
        <p:txBody>
          <a:bodyPr anchor="t" rtlCol="false" tIns="0" lIns="0" bIns="0" rIns="0">
            <a:spAutoFit/>
          </a:bodyPr>
          <a:lstStyle/>
          <a:p>
            <a:pPr marL="0" indent="0" lvl="0">
              <a:lnSpc>
                <a:spcPts val="9603"/>
              </a:lnSpc>
            </a:pPr>
            <a:r>
              <a:rPr lang="en-US" sz="7387">
                <a:solidFill>
                  <a:srgbClr val="FFFFFF"/>
                </a:solidFill>
                <a:latin typeface="Roboto"/>
              </a:rPr>
              <a:t>Список использованной литературы</a:t>
            </a:r>
          </a:p>
        </p:txBody>
      </p:sp>
      <p:sp>
        <p:nvSpPr>
          <p:cNvPr name="TextBox 3" id="3"/>
          <p:cNvSpPr txBox="true"/>
          <p:nvPr/>
        </p:nvSpPr>
        <p:spPr>
          <a:xfrm rot="0">
            <a:off x="0" y="1928812"/>
            <a:ext cx="18288000" cy="8358188"/>
          </a:xfrm>
          <a:prstGeom prst="rect">
            <a:avLst/>
          </a:prstGeom>
        </p:spPr>
        <p:txBody>
          <a:bodyPr anchor="t" rtlCol="false" tIns="0" lIns="0" bIns="0" rIns="0">
            <a:spAutoFit/>
          </a:bodyPr>
          <a:lstStyle/>
          <a:p>
            <a:pPr marL="782637" indent="-391318" lvl="1">
              <a:lnSpc>
                <a:spcPts val="4712"/>
              </a:lnSpc>
              <a:buFont typeface="Arial"/>
              <a:buChar char="•"/>
            </a:pPr>
            <a:r>
              <a:rPr lang="en-US" sz="3625">
                <a:solidFill>
                  <a:srgbClr val="FFFFFF"/>
                </a:solidFill>
                <a:latin typeface="Roboto"/>
              </a:rPr>
              <a:t>51 DePaul L. Rev. 1103 (2001-2002) The Last Prisoners of War: Returning World War II Art to Its Rightful Owners - Can Moral Obligations Be Translated into Legal Duties </a:t>
            </a:r>
          </a:p>
          <a:p>
            <a:pPr marL="782637" indent="-391318" lvl="1">
              <a:lnSpc>
                <a:spcPts val="4712"/>
              </a:lnSpc>
              <a:buFont typeface="Arial"/>
              <a:buChar char="•"/>
            </a:pPr>
            <a:r>
              <a:rPr lang="en-US" sz="3625">
                <a:solidFill>
                  <a:srgbClr val="FFFFFF"/>
                </a:solidFill>
                <a:latin typeface="Roboto"/>
              </a:rPr>
              <a:t>Should museums return their colonial artefacts?. Date Views 31.05.2021 www.theguardian.com/culture/2019/jun/29/should-museum...</a:t>
            </a:r>
          </a:p>
          <a:p>
            <a:pPr marL="782637" indent="-391318" lvl="1">
              <a:lnSpc>
                <a:spcPts val="4712"/>
              </a:lnSpc>
              <a:buFont typeface="Arial"/>
              <a:buChar char="•"/>
            </a:pPr>
            <a:r>
              <a:rPr lang="en-US" sz="3625">
                <a:solidFill>
                  <a:srgbClr val="FFFFFF"/>
                </a:solidFill>
                <a:latin typeface="Roboto"/>
              </a:rPr>
              <a:t>Vill. Sports &amp; Ent. L.J. 59 (1998)Museums Can Do Better: Acquisitions Policies Concerning Stolen and Illegally Exported Art </a:t>
            </a:r>
          </a:p>
          <a:p>
            <a:pPr marL="782637" indent="-391318" lvl="1">
              <a:lnSpc>
                <a:spcPts val="4712"/>
              </a:lnSpc>
              <a:buFont typeface="Arial"/>
              <a:buChar char="•"/>
            </a:pPr>
            <a:r>
              <a:rPr lang="en-US" sz="3624">
                <a:solidFill>
                  <a:srgbClr val="FFFFFF"/>
                </a:solidFill>
                <a:latin typeface="Roboto"/>
              </a:rPr>
              <a:t>5</a:t>
            </a:r>
            <a:r>
              <a:rPr lang="en-US" sz="3625">
                <a:solidFill>
                  <a:srgbClr val="FFFFFF"/>
                </a:solidFill>
                <a:latin typeface="Roboto"/>
              </a:rPr>
              <a:t>1 B.C. L. Rev. 473 (2010) The Conflicting Obligations of Museums Possessing Nazi-Looted Art </a:t>
            </a:r>
          </a:p>
          <a:p>
            <a:pPr marL="782637" indent="-391318" lvl="1">
              <a:lnSpc>
                <a:spcPts val="4712"/>
              </a:lnSpc>
              <a:buFont typeface="Arial"/>
              <a:buChar char="•"/>
            </a:pPr>
            <a:r>
              <a:rPr lang="en-US" sz="3625">
                <a:solidFill>
                  <a:srgbClr val="FFFFFF"/>
                </a:solidFill>
                <a:latin typeface="Roboto"/>
              </a:rPr>
              <a:t>Денисова Е.А. Правовые основы реституции культурных ценностей, перемещенных во время и по окончании Второй мировой войны Е. Вестник МГИМО-Университета. 2012;(1(22)):281-287.</a:t>
            </a:r>
          </a:p>
          <a:p>
            <a:pPr marL="782638" indent="-391319" lvl="1">
              <a:lnSpc>
                <a:spcPts val="4712"/>
              </a:lnSpc>
              <a:buFont typeface="Arial"/>
              <a:buChar char="•"/>
            </a:pPr>
            <a:r>
              <a:rPr lang="en-US" sz="3624">
                <a:solidFill>
                  <a:srgbClr val="FFFFFF"/>
                </a:solidFill>
                <a:latin typeface="Roboto"/>
              </a:rPr>
              <a:t>Возвращение культурных ценностей, спасенных во время Великой Отечественной войны. Досье [Электронный ресурс] // ТАСС-ДОСЬЕ. 24.08.2015. URL:</a:t>
            </a:r>
            <a:r>
              <a:rPr lang="en-US" sz="3624">
                <a:solidFill>
                  <a:srgbClr val="FFFFFF"/>
                </a:solidFill>
                <a:latin typeface="Roboto"/>
              </a:rPr>
              <a:t>https://tass.ru/info/2205453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a:blip r:embed="rId2"/>
          <a:srcRect l="1986" t="8514" r="3359" b="98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658957" y="153526"/>
            <a:ext cx="16600343" cy="1198840"/>
          </a:xfrm>
          <a:prstGeom prst="rect">
            <a:avLst/>
          </a:prstGeom>
        </p:spPr>
        <p:txBody>
          <a:bodyPr anchor="t" rtlCol="false" tIns="0" lIns="0" bIns="0" rIns="0">
            <a:spAutoFit/>
          </a:bodyPr>
          <a:lstStyle/>
          <a:p>
            <a:pPr marL="0" indent="0" lvl="0">
              <a:lnSpc>
                <a:spcPts val="9603"/>
              </a:lnSpc>
            </a:pPr>
            <a:r>
              <a:rPr lang="en-US" sz="7387">
                <a:solidFill>
                  <a:srgbClr val="FFFFFF"/>
                </a:solidFill>
                <a:latin typeface="Roboto"/>
              </a:rPr>
              <a:t>Список использованной литературы</a:t>
            </a:r>
          </a:p>
        </p:txBody>
      </p:sp>
      <p:sp>
        <p:nvSpPr>
          <p:cNvPr name="TextBox 3" id="3"/>
          <p:cNvSpPr txBox="true"/>
          <p:nvPr/>
        </p:nvSpPr>
        <p:spPr>
          <a:xfrm rot="0">
            <a:off x="658957" y="1314267"/>
            <a:ext cx="17629043" cy="8850630"/>
          </a:xfrm>
          <a:prstGeom prst="rect">
            <a:avLst/>
          </a:prstGeom>
        </p:spPr>
        <p:txBody>
          <a:bodyPr anchor="t" rtlCol="false" tIns="0" lIns="0" bIns="0" rIns="0">
            <a:spAutoFit/>
          </a:bodyPr>
          <a:lstStyle/>
          <a:p>
            <a:pPr marL="777240" indent="-388620" lvl="1">
              <a:lnSpc>
                <a:spcPts val="4680"/>
              </a:lnSpc>
              <a:buFont typeface="Arial"/>
              <a:buChar char="•"/>
            </a:pPr>
            <a:r>
              <a:rPr lang="en-US" sz="3600">
                <a:solidFill>
                  <a:srgbClr val="FFFFFF"/>
                </a:solidFill>
                <a:latin typeface="Roboto"/>
              </a:rPr>
              <a:t>Хук, Ф., 2015. Завтрак у Sotheby`s. Мир искусства от А до Я. СПб: Азбука СПб.</a:t>
            </a:r>
          </a:p>
          <a:p>
            <a:pPr marL="777240" indent="-388620" lvl="1">
              <a:lnSpc>
                <a:spcPts val="4680"/>
              </a:lnSpc>
              <a:buFont typeface="Arial"/>
              <a:buChar char="•"/>
            </a:pPr>
            <a:r>
              <a:rPr lang="en-US" sz="3600">
                <a:solidFill>
                  <a:srgbClr val="FFFFFF"/>
                </a:solidFill>
                <a:latin typeface="Roboto"/>
              </a:rPr>
              <a:t> Конвенция ЮНЕСКО о средствах запрещения и предотвращения незаконного импорта, экспорта и передачи права собственности на культурные ценности. Date Views 14.06.2021 wikichi.ru/wiki/UNESCO_Convention_on_the_Means_of_Prohibiting_and_Preventing_the_Illicit_Import,_Export_and_Transfer_of_Ownership_of_Cultural_Property.</a:t>
            </a:r>
          </a:p>
          <a:p>
            <a:pPr marL="777240" indent="-388620" lvl="1">
              <a:lnSpc>
                <a:spcPts val="4680"/>
              </a:lnSpc>
              <a:buFont typeface="Arial"/>
              <a:buChar char="•"/>
            </a:pPr>
            <a:r>
              <a:rPr lang="en-US" sz="3600">
                <a:solidFill>
                  <a:srgbClr val="FFFFFF"/>
                </a:solidFill>
                <a:latin typeface="Roboto"/>
              </a:rPr>
              <a:t>Лондонская декларация. Date Views 14.06.2021 deru.xcv.wiki/wiki/Londoner_Erkl%C3%A4rung.</a:t>
            </a:r>
          </a:p>
          <a:p>
            <a:pPr marL="777240" indent="-388620" lvl="1">
              <a:lnSpc>
                <a:spcPts val="4680"/>
              </a:lnSpc>
              <a:buFont typeface="Arial"/>
              <a:buChar char="•"/>
            </a:pPr>
            <a:r>
              <a:rPr lang="en-US" sz="3600">
                <a:solidFill>
                  <a:srgbClr val="FFFFFF"/>
                </a:solidFill>
                <a:latin typeface="Roboto"/>
              </a:rPr>
              <a:t>Реституция после Второй мировой войны частным лицам. Date Views 14.06.2021 ru.wikipedia.org/wiki/Реституция_после_Второй_мировой_войны_частным_лицам.</a:t>
            </a:r>
          </a:p>
          <a:p>
            <a:pPr marL="777240" indent="-388620" lvl="1">
              <a:lnSpc>
                <a:spcPts val="4680"/>
              </a:lnSpc>
              <a:buFont typeface="Arial"/>
              <a:buChar char="•"/>
            </a:pPr>
            <a:r>
              <a:rPr lang="en-US" sz="3600">
                <a:solidFill>
                  <a:srgbClr val="FFFFFF"/>
                </a:solidFill>
                <a:latin typeface="Roboto"/>
              </a:rPr>
              <a:t>ФЕДЕРАЛЬНЫЙ ЗАКОН О культурных ценностях, перемещенных в Союз ССР в результате Второй мировой войны и находящихся на территории Российской Федерации. Date Views 14.06.2021 docs.cntd.ru/document/901705791.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562100" y="1384998"/>
            <a:ext cx="13422789" cy="1230630"/>
          </a:xfrm>
          <a:prstGeom prst="rect">
            <a:avLst/>
          </a:prstGeom>
        </p:spPr>
        <p:txBody>
          <a:bodyPr anchor="t" rtlCol="false" tIns="0" lIns="0" bIns="0" rIns="0">
            <a:spAutoFit/>
          </a:bodyPr>
          <a:lstStyle/>
          <a:p>
            <a:pPr marL="0" indent="0" lvl="0">
              <a:lnSpc>
                <a:spcPts val="10044"/>
              </a:lnSpc>
              <a:spcBef>
                <a:spcPct val="0"/>
              </a:spcBef>
            </a:pPr>
            <a:r>
              <a:rPr lang="en-US" sz="7175">
                <a:solidFill>
                  <a:srgbClr val="FFFFFF"/>
                </a:solidFill>
                <a:latin typeface="Roboto"/>
              </a:rPr>
              <a:t>Перемещенные ценности</a:t>
            </a:r>
          </a:p>
        </p:txBody>
      </p:sp>
      <p:sp>
        <p:nvSpPr>
          <p:cNvPr name="TextBox 3" id="3"/>
          <p:cNvSpPr txBox="true"/>
          <p:nvPr/>
        </p:nvSpPr>
        <p:spPr>
          <a:xfrm rot="0">
            <a:off x="1562100" y="2935368"/>
            <a:ext cx="15697200" cy="1254760"/>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FFFFFF"/>
                </a:solidFill>
                <a:latin typeface="Roboto"/>
              </a:rPr>
              <a:t>культурные ценности</a:t>
            </a:r>
            <a:r>
              <a:rPr lang="en-US" sz="3600">
                <a:solidFill>
                  <a:srgbClr val="FFFFFF"/>
                </a:solidFill>
                <a:latin typeface="Arimo"/>
              </a:rPr>
              <a:t>, </a:t>
            </a:r>
            <a:r>
              <a:rPr lang="en-US" sz="3600">
                <a:solidFill>
                  <a:srgbClr val="FFFFFF"/>
                </a:solidFill>
                <a:latin typeface="Roboto"/>
              </a:rPr>
              <a:t>перемещенные из одного государства в другое, в условиях ведения войны</a:t>
            </a:r>
          </a:p>
        </p:txBody>
      </p:sp>
      <p:sp>
        <p:nvSpPr>
          <p:cNvPr name="TextBox 4" id="4"/>
          <p:cNvSpPr txBox="true"/>
          <p:nvPr/>
        </p:nvSpPr>
        <p:spPr>
          <a:xfrm rot="0">
            <a:off x="1028700" y="5733424"/>
            <a:ext cx="16230600" cy="1230630"/>
          </a:xfrm>
          <a:prstGeom prst="rect">
            <a:avLst/>
          </a:prstGeom>
        </p:spPr>
        <p:txBody>
          <a:bodyPr anchor="t" rtlCol="false" tIns="0" lIns="0" bIns="0" rIns="0">
            <a:spAutoFit/>
          </a:bodyPr>
          <a:lstStyle/>
          <a:p>
            <a:pPr marL="0" indent="0" lvl="0">
              <a:lnSpc>
                <a:spcPts val="10044"/>
              </a:lnSpc>
              <a:spcBef>
                <a:spcPct val="0"/>
              </a:spcBef>
            </a:pPr>
            <a:r>
              <a:rPr lang="en-US" sz="7175">
                <a:solidFill>
                  <a:srgbClr val="FFFFFF"/>
                </a:solidFill>
                <a:latin typeface="Roboto"/>
              </a:rPr>
              <a:t>незаконно приобретенные ценности</a:t>
            </a:r>
          </a:p>
        </p:txBody>
      </p:sp>
      <p:sp>
        <p:nvSpPr>
          <p:cNvPr name="AutoShape 5" id="5"/>
          <p:cNvSpPr/>
          <p:nvPr/>
        </p:nvSpPr>
        <p:spPr>
          <a:xfrm rot="5400000">
            <a:off x="4090529" y="5097827"/>
            <a:ext cx="1445515" cy="0"/>
          </a:xfrm>
          <a:prstGeom prst="line">
            <a:avLst/>
          </a:prstGeom>
          <a:ln cap="rnd" w="95250">
            <a:solidFill>
              <a:srgbClr val="FFFFFF"/>
            </a:solidFill>
            <a:prstDash val="solid"/>
            <a:headEnd type="none" len="sm" w="sm"/>
            <a:tailEnd type="triangle" len="med" w="lg"/>
          </a:ln>
        </p:spPr>
      </p:sp>
      <p:sp>
        <p:nvSpPr>
          <p:cNvPr name="AutoShape 6" id="6"/>
          <p:cNvSpPr/>
          <p:nvPr/>
        </p:nvSpPr>
        <p:spPr>
          <a:xfrm rot="-5400000">
            <a:off x="12478593" y="5102091"/>
            <a:ext cx="1449786" cy="0"/>
          </a:xfrm>
          <a:prstGeom prst="line">
            <a:avLst/>
          </a:prstGeom>
          <a:ln cap="rnd" w="95250">
            <a:solidFill>
              <a:srgbClr val="FFFFFF"/>
            </a:solidFill>
            <a:prstDash val="solid"/>
            <a:headEnd type="none" len="sm" w="sm"/>
            <a:tailEnd type="triangle" len="med" w="lg"/>
          </a:ln>
        </p:spPr>
      </p:sp>
      <p:sp>
        <p:nvSpPr>
          <p:cNvPr name="TextBox 7" id="7"/>
          <p:cNvSpPr txBox="true"/>
          <p:nvPr/>
        </p:nvSpPr>
        <p:spPr>
          <a:xfrm rot="0">
            <a:off x="1345194" y="7301779"/>
            <a:ext cx="15914106" cy="1254760"/>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FFFFFF"/>
                </a:solidFill>
                <a:latin typeface="Roboto Bold"/>
              </a:rPr>
              <a:t>P</a:t>
            </a:r>
            <a:r>
              <a:rPr lang="en-US" sz="3600">
                <a:solidFill>
                  <a:srgbClr val="FFFFFF"/>
                </a:solidFill>
                <a:latin typeface="Roboto Bold"/>
              </a:rPr>
              <a:t>rovenance</a:t>
            </a:r>
            <a:r>
              <a:rPr lang="en-US" sz="3600">
                <a:solidFill>
                  <a:srgbClr val="FFFFFF"/>
                </a:solidFill>
                <a:latin typeface="Roboto"/>
              </a:rPr>
              <a:t> —</a:t>
            </a:r>
            <a:r>
              <a:rPr lang="en-US" sz="3600">
                <a:solidFill>
                  <a:srgbClr val="FFFFFF"/>
                </a:solidFill>
                <a:latin typeface="Arimo"/>
              </a:rPr>
              <a:t> исто</a:t>
            </a:r>
            <a:r>
              <a:rPr lang="en-US" sz="3600">
                <a:solidFill>
                  <a:srgbClr val="FFFFFF"/>
                </a:solidFill>
                <a:latin typeface="Roboto"/>
              </a:rPr>
              <a:t>рия владения художественным произведением, предметом антиквариата, его происхождение</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7680674" y="4408930"/>
            <a:ext cx="10259958" cy="5543199"/>
          </a:xfrm>
          <a:prstGeom prst="rect">
            <a:avLst/>
          </a:prstGeom>
        </p:spPr>
      </p:pic>
      <p:sp>
        <p:nvSpPr>
          <p:cNvPr name="TextBox 3" id="3"/>
          <p:cNvSpPr txBox="true"/>
          <p:nvPr/>
        </p:nvSpPr>
        <p:spPr>
          <a:xfrm rot="0">
            <a:off x="1562100" y="1384998"/>
            <a:ext cx="13422789" cy="1230630"/>
          </a:xfrm>
          <a:prstGeom prst="rect">
            <a:avLst/>
          </a:prstGeom>
        </p:spPr>
        <p:txBody>
          <a:bodyPr anchor="t" rtlCol="false" tIns="0" lIns="0" bIns="0" rIns="0">
            <a:spAutoFit/>
          </a:bodyPr>
          <a:lstStyle/>
          <a:p>
            <a:pPr marL="0" indent="0" lvl="0">
              <a:lnSpc>
                <a:spcPts val="10044"/>
              </a:lnSpc>
              <a:spcBef>
                <a:spcPct val="0"/>
              </a:spcBef>
            </a:pPr>
            <a:r>
              <a:rPr lang="en-US" sz="7175">
                <a:solidFill>
                  <a:srgbClr val="FFFFFF"/>
                </a:solidFill>
                <a:latin typeface="Roboto"/>
              </a:rPr>
              <a:t>Основные источники</a:t>
            </a:r>
          </a:p>
        </p:txBody>
      </p:sp>
      <p:sp>
        <p:nvSpPr>
          <p:cNvPr name="TextBox 4" id="4"/>
          <p:cNvSpPr txBox="true"/>
          <p:nvPr/>
        </p:nvSpPr>
        <p:spPr>
          <a:xfrm rot="0">
            <a:off x="1028700" y="2935368"/>
            <a:ext cx="10469096" cy="2524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Roboto"/>
              </a:rPr>
              <a:t>Войны (в частности Вторая мировая война)</a:t>
            </a:r>
          </a:p>
          <a:p>
            <a:pPr marL="777241" indent="-388620" lvl="1">
              <a:lnSpc>
                <a:spcPts val="5040"/>
              </a:lnSpc>
              <a:buFont typeface="Arial"/>
              <a:buChar char="•"/>
            </a:pPr>
            <a:r>
              <a:rPr lang="en-US" sz="3600">
                <a:solidFill>
                  <a:srgbClr val="FFFFFF"/>
                </a:solidFill>
                <a:latin typeface="Roboto"/>
              </a:rPr>
              <a:t>Колониализм</a:t>
            </a:r>
          </a:p>
          <a:p>
            <a:pPr marL="777240" indent="-388620" lvl="1">
              <a:lnSpc>
                <a:spcPts val="5040"/>
              </a:lnSpc>
              <a:buFont typeface="Arial"/>
              <a:buChar char="•"/>
            </a:pPr>
            <a:r>
              <a:rPr lang="en-US" sz="3600">
                <a:solidFill>
                  <a:srgbClr val="FFFFFF"/>
                </a:solidFill>
                <a:latin typeface="Roboto"/>
              </a:rPr>
              <a:t>Кражи </a:t>
            </a:r>
          </a:p>
          <a:p>
            <a:pPr algn="l" marL="777240" indent="-388620" lvl="1">
              <a:lnSpc>
                <a:spcPts val="5040"/>
              </a:lnSpc>
              <a:buFont typeface="Arial"/>
              <a:buChar char="•"/>
            </a:pPr>
            <a:r>
              <a:rPr lang="en-US" sz="3600">
                <a:solidFill>
                  <a:srgbClr val="FFFFFF"/>
                </a:solidFill>
                <a:latin typeface="Roboto"/>
              </a:rPr>
              <a:t>Н</a:t>
            </a:r>
            <a:r>
              <a:rPr lang="en-US" sz="3600">
                <a:solidFill>
                  <a:srgbClr val="FFFFFF"/>
                </a:solidFill>
                <a:latin typeface="Roboto"/>
              </a:rPr>
              <a:t>езаконное перемещение</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443202" y="1451673"/>
            <a:ext cx="9995829" cy="1177925"/>
          </a:xfrm>
          <a:prstGeom prst="rect">
            <a:avLst/>
          </a:prstGeom>
        </p:spPr>
        <p:txBody>
          <a:bodyPr anchor="t" rtlCol="false" tIns="0" lIns="0" bIns="0" rIns="0">
            <a:spAutoFit/>
          </a:bodyPr>
          <a:lstStyle/>
          <a:p>
            <a:pPr marL="0" indent="0" lvl="0">
              <a:lnSpc>
                <a:spcPts val="9425"/>
              </a:lnSpc>
            </a:pPr>
            <a:r>
              <a:rPr lang="en-US" sz="7250">
                <a:solidFill>
                  <a:srgbClr val="FFFFFF"/>
                </a:solidFill>
                <a:latin typeface="Roboto"/>
              </a:rPr>
              <a:t>Вторая мировая война</a:t>
            </a:r>
          </a:p>
        </p:txBody>
      </p:sp>
      <p:pic>
        <p:nvPicPr>
          <p:cNvPr name="Picture 3" id="3"/>
          <p:cNvPicPr>
            <a:picLocks noChangeAspect="true"/>
          </p:cNvPicPr>
          <p:nvPr/>
        </p:nvPicPr>
        <p:blipFill>
          <a:blip r:embed="rId4"/>
          <a:srcRect l="0" t="0" r="0" b="0"/>
          <a:stretch>
            <a:fillRect/>
          </a:stretch>
        </p:blipFill>
        <p:spPr>
          <a:xfrm flipH="false" flipV="false" rot="0">
            <a:off x="587066" y="3890581"/>
            <a:ext cx="8143382" cy="5887162"/>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902342" y="2901342"/>
            <a:ext cx="6356958" cy="635695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1028700" y="4167407"/>
            <a:ext cx="8313187" cy="5090893"/>
          </a:xfrm>
          <a:prstGeom prst="rect">
            <a:avLst/>
          </a:prstGeom>
        </p:spPr>
      </p:pic>
      <p:pic>
        <p:nvPicPr>
          <p:cNvPr name="Picture 3" id="3"/>
          <p:cNvPicPr>
            <a:picLocks noChangeAspect="true"/>
          </p:cNvPicPr>
          <p:nvPr/>
        </p:nvPicPr>
        <p:blipFill>
          <a:blip r:embed="rId5"/>
          <a:srcRect l="0" t="0" r="0" b="3707"/>
          <a:stretch>
            <a:fillRect/>
          </a:stretch>
        </p:blipFill>
        <p:spPr>
          <a:xfrm flipH="false" flipV="false" rot="0">
            <a:off x="9756389" y="5143500"/>
            <a:ext cx="8332942" cy="4516373"/>
          </a:xfrm>
          <a:prstGeom prst="rect">
            <a:avLst/>
          </a:prstGeom>
        </p:spPr>
      </p:pic>
      <p:sp>
        <p:nvSpPr>
          <p:cNvPr name="TextBox 4" id="4"/>
          <p:cNvSpPr txBox="true"/>
          <p:nvPr/>
        </p:nvSpPr>
        <p:spPr>
          <a:xfrm rot="0">
            <a:off x="1443202" y="1451673"/>
            <a:ext cx="9995829" cy="1177925"/>
          </a:xfrm>
          <a:prstGeom prst="rect">
            <a:avLst/>
          </a:prstGeom>
        </p:spPr>
        <p:txBody>
          <a:bodyPr anchor="t" rtlCol="false" tIns="0" lIns="0" bIns="0" rIns="0">
            <a:spAutoFit/>
          </a:bodyPr>
          <a:lstStyle/>
          <a:p>
            <a:pPr marL="0" indent="0" lvl="0">
              <a:lnSpc>
                <a:spcPts val="9425"/>
              </a:lnSpc>
            </a:pPr>
            <a:r>
              <a:rPr lang="en-US" sz="7250">
                <a:solidFill>
                  <a:srgbClr val="FFFFFF"/>
                </a:solidFill>
                <a:latin typeface="Roboto"/>
              </a:rPr>
              <a:t>Имперские колонии</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3"/>
          <a:srcRect l="1986" t="8514" r="3359" b="98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srcRect l="0" t="0" r="0" b="0"/>
          <a:stretch>
            <a:fillRect/>
          </a:stretch>
        </p:blipFill>
        <p:spPr>
          <a:xfrm flipH="false" flipV="false" rot="0">
            <a:off x="10324795" y="722978"/>
            <a:ext cx="6934505" cy="5378094"/>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5134264" y="5419930"/>
            <a:ext cx="6582502" cy="439176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47244" y="444157"/>
            <a:ext cx="5416857" cy="8116464"/>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1557726"/>
            <a:ext cx="1115234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Правовой аспект</a:t>
            </a:r>
          </a:p>
        </p:txBody>
      </p:sp>
      <p:sp>
        <p:nvSpPr>
          <p:cNvPr name="TextBox 3" id="3"/>
          <p:cNvSpPr txBox="true"/>
          <p:nvPr/>
        </p:nvSpPr>
        <p:spPr>
          <a:xfrm rot="0">
            <a:off x="1028700" y="2935368"/>
            <a:ext cx="16230600" cy="5064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Roboto"/>
              </a:rPr>
              <a:t>Лондонская декларация 1943 год</a:t>
            </a:r>
          </a:p>
          <a:p>
            <a:pPr marL="777241" indent="-388620" lvl="1">
              <a:lnSpc>
                <a:spcPts val="5040"/>
              </a:lnSpc>
              <a:buFont typeface="Arial"/>
              <a:buChar char="•"/>
            </a:pPr>
            <a:r>
              <a:rPr lang="en-US" sz="3600">
                <a:solidFill>
                  <a:srgbClr val="FFFFFF"/>
                </a:solidFill>
                <a:latin typeface="Roboto"/>
              </a:rPr>
              <a:t>Конвенция ЮНЕСКО 1970 год</a:t>
            </a:r>
          </a:p>
          <a:p>
            <a:pPr marL="777240" indent="-388620" lvl="1">
              <a:lnSpc>
                <a:spcPts val="5040"/>
              </a:lnSpc>
              <a:buFont typeface="Arial"/>
              <a:buChar char="•"/>
            </a:pPr>
            <a:r>
              <a:rPr lang="en-US" sz="3600">
                <a:solidFill>
                  <a:srgbClr val="FFFFFF"/>
                </a:solidFill>
                <a:latin typeface="Roboto"/>
              </a:rPr>
              <a:t>Вашингтонская конференция 1998</a:t>
            </a:r>
          </a:p>
          <a:p>
            <a:pPr>
              <a:lnSpc>
                <a:spcPts val="5040"/>
              </a:lnSpc>
            </a:pPr>
          </a:p>
          <a:p>
            <a:pPr>
              <a:lnSpc>
                <a:spcPts val="5040"/>
              </a:lnSpc>
            </a:pPr>
            <a:r>
              <a:rPr lang="en-US" sz="3600">
                <a:solidFill>
                  <a:srgbClr val="FFFFFF"/>
                </a:solidFill>
                <a:latin typeface="Roboto"/>
              </a:rPr>
              <a:t>- в основном регулируют возвращение ценностей, перемещенных во время Второй мировой войны </a:t>
            </a:r>
          </a:p>
          <a:p>
            <a:pPr algn="l">
              <a:lnSpc>
                <a:spcPts val="5040"/>
              </a:lnSpc>
            </a:pPr>
            <a:r>
              <a:rPr lang="en-US" sz="3600">
                <a:solidFill>
                  <a:srgbClr val="FFFFFF"/>
                </a:solidFill>
                <a:latin typeface="Roboto"/>
              </a:rPr>
              <a:t>- не предполагают унифицированного алгоритма или норм проверки провенанса и разрешения конфликтов по владению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3323753"/>
            <a:ext cx="4335517" cy="4114800"/>
          </a:xfrm>
          <a:prstGeom prst="rect">
            <a:avLst/>
          </a:prstGeom>
        </p:spPr>
      </p:pic>
      <p:pic>
        <p:nvPicPr>
          <p:cNvPr name="Picture 3" id="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144500" y="3323753"/>
            <a:ext cx="4114800" cy="4114800"/>
          </a:xfrm>
          <a:prstGeom prst="rect">
            <a:avLst/>
          </a:prstGeom>
        </p:spPr>
      </p:pic>
      <p:pic>
        <p:nvPicPr>
          <p:cNvPr name="Picture 4" id="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517568" y="3086100"/>
            <a:ext cx="1252864" cy="4114800"/>
          </a:xfrm>
          <a:prstGeom prst="rect">
            <a:avLst/>
          </a:prstGeom>
        </p:spPr>
      </p:pic>
      <p:sp>
        <p:nvSpPr>
          <p:cNvPr name="TextBox 5" id="5"/>
          <p:cNvSpPr txBox="true"/>
          <p:nvPr/>
        </p:nvSpPr>
        <p:spPr>
          <a:xfrm rot="0">
            <a:off x="1028700" y="1557726"/>
            <a:ext cx="1115234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Стороны</a:t>
            </a:r>
          </a:p>
        </p:txBody>
      </p:sp>
      <p:sp>
        <p:nvSpPr>
          <p:cNvPr name="AutoShape 6" id="6"/>
          <p:cNvSpPr/>
          <p:nvPr/>
        </p:nvSpPr>
        <p:spPr>
          <a:xfrm rot="0">
            <a:off x="5127889" y="5381153"/>
            <a:ext cx="2953968" cy="0"/>
          </a:xfrm>
          <a:prstGeom prst="line">
            <a:avLst/>
          </a:prstGeom>
          <a:ln cap="rnd" w="95250">
            <a:solidFill>
              <a:srgbClr val="FFFFFF"/>
            </a:solidFill>
            <a:prstDash val="solid"/>
            <a:headEnd type="none" len="sm" w="sm"/>
            <a:tailEnd type="triangle" len="med" w="lg"/>
          </a:ln>
        </p:spPr>
      </p:sp>
      <p:sp>
        <p:nvSpPr>
          <p:cNvPr name="AutoShape 7" id="7"/>
          <p:cNvSpPr/>
          <p:nvPr/>
        </p:nvSpPr>
        <p:spPr>
          <a:xfrm rot="-10800000">
            <a:off x="10105409" y="5381153"/>
            <a:ext cx="2953968" cy="0"/>
          </a:xfrm>
          <a:prstGeom prst="line">
            <a:avLst/>
          </a:prstGeom>
          <a:ln cap="rnd" w="95250">
            <a:solidFill>
              <a:srgbClr val="FFFFFF"/>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3"/>
          <a:srcRect l="0" t="4215" r="1270" b="2173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028700" y="1557726"/>
            <a:ext cx="11152346" cy="1246187"/>
          </a:xfrm>
          <a:prstGeom prst="rect">
            <a:avLst/>
          </a:prstGeom>
        </p:spPr>
        <p:txBody>
          <a:bodyPr anchor="t" rtlCol="false" tIns="0" lIns="0" bIns="0" rIns="0">
            <a:spAutoFit/>
          </a:bodyPr>
          <a:lstStyle/>
          <a:p>
            <a:pPr marL="0" indent="0" lvl="0">
              <a:lnSpc>
                <a:spcPts val="9912"/>
              </a:lnSpc>
            </a:pPr>
            <a:r>
              <a:rPr lang="en-US" sz="7625">
                <a:solidFill>
                  <a:srgbClr val="FFFFFF"/>
                </a:solidFill>
                <a:latin typeface="Roboto"/>
              </a:rPr>
              <a:t>Проблемы</a:t>
            </a:r>
          </a:p>
        </p:txBody>
      </p:sp>
      <p:sp>
        <p:nvSpPr>
          <p:cNvPr name="TextBox 3" id="3"/>
          <p:cNvSpPr txBox="true"/>
          <p:nvPr/>
        </p:nvSpPr>
        <p:spPr>
          <a:xfrm rot="0">
            <a:off x="1028700" y="2935368"/>
            <a:ext cx="16230600" cy="50647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Roboto"/>
              </a:rPr>
              <a:t>Конфликтующие установки музеев</a:t>
            </a:r>
          </a:p>
          <a:p>
            <a:pPr marL="777241" indent="-388620" lvl="1">
              <a:lnSpc>
                <a:spcPts val="5040"/>
              </a:lnSpc>
              <a:buFont typeface="Arial"/>
              <a:buChar char="•"/>
            </a:pPr>
            <a:r>
              <a:rPr lang="en-US" sz="3600">
                <a:solidFill>
                  <a:srgbClr val="FFFFFF"/>
                </a:solidFill>
                <a:latin typeface="Roboto"/>
              </a:rPr>
              <a:t>Срок давности</a:t>
            </a:r>
          </a:p>
          <a:p>
            <a:pPr marL="777240" indent="-388620" lvl="1">
              <a:lnSpc>
                <a:spcPts val="5040"/>
              </a:lnSpc>
              <a:buFont typeface="Arial"/>
              <a:buChar char="•"/>
            </a:pPr>
            <a:r>
              <a:rPr lang="en-US" sz="3600">
                <a:solidFill>
                  <a:srgbClr val="FFFFFF"/>
                </a:solidFill>
                <a:latin typeface="Roboto"/>
              </a:rPr>
              <a:t>Высокая стоимость тяжб</a:t>
            </a:r>
          </a:p>
          <a:p>
            <a:pPr marL="777240" indent="-388620" lvl="1">
              <a:lnSpc>
                <a:spcPts val="5040"/>
              </a:lnSpc>
              <a:buFont typeface="Arial"/>
              <a:buChar char="•"/>
            </a:pPr>
            <a:r>
              <a:rPr lang="en-US" sz="3600">
                <a:solidFill>
                  <a:srgbClr val="FFFFFF"/>
                </a:solidFill>
                <a:latin typeface="Roboto"/>
              </a:rPr>
              <a:t>Необходимость сбора доказательств и информации, которыми законные владельцы уже не могут обладать</a:t>
            </a:r>
          </a:p>
          <a:p>
            <a:pPr>
              <a:lnSpc>
                <a:spcPts val="5040"/>
              </a:lnSpc>
            </a:pPr>
          </a:p>
          <a:p>
            <a:pPr algn="l">
              <a:lnSpc>
                <a:spcPts val="5040"/>
              </a:lnSpc>
            </a:pPr>
            <a:r>
              <a:rPr lang="en-US" sz="3600">
                <a:solidFill>
                  <a:srgbClr val="FFFFFF"/>
                </a:solidFill>
                <a:latin typeface="Roboto"/>
              </a:rPr>
              <a:t>как правило решение выносится с опорой на похожие случаи в судебной практике</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DAEhJ_DFNl0</dc:identifier>
  <dcterms:modified xsi:type="dcterms:W3CDTF">2011-08-01T06:04:30Z</dcterms:modified>
  <cp:revision>1</cp:revision>
  <dc:title>Майнор</dc:title>
</cp:coreProperties>
</file>